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9"/>
  </p:notesMasterIdLst>
  <p:handoutMasterIdLst>
    <p:handoutMasterId r:id="rId60"/>
  </p:handoutMasterIdLst>
  <p:sldIdLst>
    <p:sldId id="818" r:id="rId2"/>
    <p:sldId id="2644" r:id="rId3"/>
    <p:sldId id="2626" r:id="rId4"/>
    <p:sldId id="2654" r:id="rId5"/>
    <p:sldId id="2655" r:id="rId6"/>
    <p:sldId id="2656" r:id="rId7"/>
    <p:sldId id="2657" r:id="rId8"/>
    <p:sldId id="2524" r:id="rId9"/>
    <p:sldId id="2632" r:id="rId10"/>
    <p:sldId id="2645" r:id="rId11"/>
    <p:sldId id="2646" r:id="rId12"/>
    <p:sldId id="2658" r:id="rId13"/>
    <p:sldId id="2659" r:id="rId14"/>
    <p:sldId id="2647" r:id="rId15"/>
    <p:sldId id="2660" r:id="rId16"/>
    <p:sldId id="2648" r:id="rId17"/>
    <p:sldId id="2649" r:id="rId18"/>
    <p:sldId id="2650" r:id="rId19"/>
    <p:sldId id="2651" r:id="rId20"/>
    <p:sldId id="2652" r:id="rId21"/>
    <p:sldId id="2653" r:id="rId22"/>
    <p:sldId id="2661" r:id="rId23"/>
    <p:sldId id="2663" r:id="rId24"/>
    <p:sldId id="2665" r:id="rId25"/>
    <p:sldId id="2662" r:id="rId26"/>
    <p:sldId id="2666" r:id="rId27"/>
    <p:sldId id="2667" r:id="rId28"/>
    <p:sldId id="2668" r:id="rId29"/>
    <p:sldId id="2669" r:id="rId30"/>
    <p:sldId id="2671" r:id="rId31"/>
    <p:sldId id="2670" r:id="rId32"/>
    <p:sldId id="2672" r:id="rId33"/>
    <p:sldId id="2673" r:id="rId34"/>
    <p:sldId id="2674" r:id="rId35"/>
    <p:sldId id="2675" r:id="rId36"/>
    <p:sldId id="1845" r:id="rId37"/>
    <p:sldId id="2464" r:id="rId38"/>
    <p:sldId id="2676" r:id="rId39"/>
    <p:sldId id="2677" r:id="rId40"/>
    <p:sldId id="2615" r:id="rId41"/>
    <p:sldId id="2614" r:id="rId42"/>
    <p:sldId id="2556" r:id="rId43"/>
    <p:sldId id="2557" r:id="rId44"/>
    <p:sldId id="2558" r:id="rId45"/>
    <p:sldId id="2559" r:id="rId46"/>
    <p:sldId id="2561" r:id="rId47"/>
    <p:sldId id="2562" r:id="rId48"/>
    <p:sldId id="2563" r:id="rId49"/>
    <p:sldId id="2564" r:id="rId50"/>
    <p:sldId id="2624" r:id="rId51"/>
    <p:sldId id="2625" r:id="rId52"/>
    <p:sldId id="2627" r:id="rId53"/>
    <p:sldId id="1894" r:id="rId54"/>
    <p:sldId id="2546" r:id="rId55"/>
    <p:sldId id="2589" r:id="rId56"/>
    <p:sldId id="2585" r:id="rId57"/>
    <p:sldId id="2678" r:id="rId58"/>
  </p:sldIdLst>
  <p:sldSz cx="9144000" cy="6858000" type="screen4x3"/>
  <p:notesSz cx="7102475" cy="10233025"/>
  <p:custDataLst>
    <p:tags r:id="rId6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50F1"/>
    <a:srgbClr val="F3F3F3"/>
    <a:srgbClr val="0DD53D"/>
    <a:srgbClr val="FFFFFF"/>
    <a:srgbClr val="686868"/>
    <a:srgbClr val="EAF5FC"/>
    <a:srgbClr val="151432"/>
    <a:srgbClr val="2736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1" autoAdjust="0"/>
    <p:restoredTop sz="94707" autoAdjust="0"/>
  </p:normalViewPr>
  <p:slideViewPr>
    <p:cSldViewPr>
      <p:cViewPr>
        <p:scale>
          <a:sx n="68" d="100"/>
          <a:sy n="68" d="100"/>
        </p:scale>
        <p:origin x="-2874" y="-1020"/>
      </p:cViewPr>
      <p:guideLst>
        <p:guide orient="horz" pos="2160"/>
        <p:guide pos="2880"/>
      </p:guideLst>
    </p:cSldViewPr>
  </p:slideViewPr>
  <p:notesTextViewPr>
    <p:cViewPr>
      <p:scale>
        <a:sx n="100" d="100"/>
        <a:sy n="100" d="100"/>
      </p:scale>
      <p:origin x="0" y="0"/>
    </p:cViewPr>
  </p:notesTextViewPr>
  <p:sorterViewPr>
    <p:cViewPr>
      <p:scale>
        <a:sx n="88" d="100"/>
        <a:sy n="88" d="100"/>
      </p:scale>
      <p:origin x="0" y="1026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4"/>
            <a:ext cx="3077739" cy="511651"/>
          </a:xfrm>
          <a:prstGeom prst="rect">
            <a:avLst/>
          </a:prstGeom>
        </p:spPr>
        <p:txBody>
          <a:bodyPr vert="horz" lIns="99040" tIns="49519" rIns="99040" bIns="49519" rtlCol="0"/>
          <a:lstStyle>
            <a:lvl1pPr algn="l">
              <a:defRPr sz="1300"/>
            </a:lvl1pPr>
          </a:lstStyle>
          <a:p>
            <a:endParaRPr lang="en-US" dirty="0"/>
          </a:p>
        </p:txBody>
      </p:sp>
      <p:sp>
        <p:nvSpPr>
          <p:cNvPr id="3" name="Date Placeholder 2"/>
          <p:cNvSpPr>
            <a:spLocks noGrp="1"/>
          </p:cNvSpPr>
          <p:nvPr>
            <p:ph type="dt" sz="quarter" idx="1"/>
          </p:nvPr>
        </p:nvSpPr>
        <p:spPr>
          <a:xfrm>
            <a:off x="4023092" y="4"/>
            <a:ext cx="3077739" cy="511651"/>
          </a:xfrm>
          <a:prstGeom prst="rect">
            <a:avLst/>
          </a:prstGeom>
        </p:spPr>
        <p:txBody>
          <a:bodyPr vert="horz" lIns="99040" tIns="49519" rIns="99040" bIns="49519" rtlCol="0"/>
          <a:lstStyle>
            <a:lvl1pPr algn="r">
              <a:defRPr sz="1300"/>
            </a:lvl1pPr>
          </a:lstStyle>
          <a:p>
            <a:fld id="{1C7DBDB5-907E-45EF-8C18-8B0CDD612907}" type="datetimeFigureOut">
              <a:rPr lang="en-US" smtClean="0"/>
              <a:pPr/>
              <a:t>4/29/2011</a:t>
            </a:fld>
            <a:endParaRPr lang="en-US" dirty="0"/>
          </a:p>
        </p:txBody>
      </p:sp>
      <p:sp>
        <p:nvSpPr>
          <p:cNvPr id="4" name="Footer Placeholder 3"/>
          <p:cNvSpPr>
            <a:spLocks noGrp="1"/>
          </p:cNvSpPr>
          <p:nvPr>
            <p:ph type="ftr" sz="quarter" idx="2"/>
          </p:nvPr>
        </p:nvSpPr>
        <p:spPr>
          <a:xfrm>
            <a:off x="2" y="9719601"/>
            <a:ext cx="3077739" cy="511651"/>
          </a:xfrm>
          <a:prstGeom prst="rect">
            <a:avLst/>
          </a:prstGeom>
        </p:spPr>
        <p:txBody>
          <a:bodyPr vert="horz" lIns="99040" tIns="49519" rIns="99040" bIns="49519" rtlCol="0" anchor="b"/>
          <a:lstStyle>
            <a:lvl1pPr algn="l">
              <a:defRPr sz="1300"/>
            </a:lvl1pPr>
          </a:lstStyle>
          <a:p>
            <a:endParaRPr lang="en-US" dirty="0"/>
          </a:p>
        </p:txBody>
      </p:sp>
      <p:sp>
        <p:nvSpPr>
          <p:cNvPr id="5" name="Slide Number Placeholder 4"/>
          <p:cNvSpPr>
            <a:spLocks noGrp="1"/>
          </p:cNvSpPr>
          <p:nvPr>
            <p:ph type="sldNum" sz="quarter" idx="3"/>
          </p:nvPr>
        </p:nvSpPr>
        <p:spPr>
          <a:xfrm>
            <a:off x="4023092" y="9719601"/>
            <a:ext cx="3077739" cy="511651"/>
          </a:xfrm>
          <a:prstGeom prst="rect">
            <a:avLst/>
          </a:prstGeom>
        </p:spPr>
        <p:txBody>
          <a:bodyPr vert="horz" lIns="99040" tIns="49519" rIns="99040" bIns="49519" rtlCol="0" anchor="b"/>
          <a:lstStyle>
            <a:lvl1pPr algn="r">
              <a:defRPr sz="1300"/>
            </a:lvl1pPr>
          </a:lstStyle>
          <a:p>
            <a:fld id="{48D916A3-4A2E-4B26-8816-172B42B02EC9}" type="slidenum">
              <a:rPr lang="en-US" smtClean="0"/>
              <a:pPr/>
              <a:t>‹#›</a:t>
            </a:fld>
            <a:endParaRPr lang="en-US" dirty="0"/>
          </a:p>
        </p:txBody>
      </p:sp>
    </p:spTree>
    <p:extLst>
      <p:ext uri="{BB962C8B-B14F-4D97-AF65-F5344CB8AC3E}">
        <p14:creationId xmlns:p14="http://schemas.microsoft.com/office/powerpoint/2010/main" val="24466129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4"/>
            <a:ext cx="3077739" cy="511651"/>
          </a:xfrm>
          <a:prstGeom prst="rect">
            <a:avLst/>
          </a:prstGeom>
        </p:spPr>
        <p:txBody>
          <a:bodyPr vert="horz" lIns="99040" tIns="49519" rIns="99040" bIns="49519" rtlCol="0"/>
          <a:lstStyle>
            <a:lvl1pPr algn="l">
              <a:defRPr sz="1300"/>
            </a:lvl1pPr>
          </a:lstStyle>
          <a:p>
            <a:endParaRPr lang="en-US" dirty="0"/>
          </a:p>
        </p:txBody>
      </p:sp>
      <p:sp>
        <p:nvSpPr>
          <p:cNvPr id="3" name="Date Placeholder 2"/>
          <p:cNvSpPr>
            <a:spLocks noGrp="1"/>
          </p:cNvSpPr>
          <p:nvPr>
            <p:ph type="dt" idx="1"/>
          </p:nvPr>
        </p:nvSpPr>
        <p:spPr>
          <a:xfrm>
            <a:off x="4023092" y="4"/>
            <a:ext cx="3077739" cy="511651"/>
          </a:xfrm>
          <a:prstGeom prst="rect">
            <a:avLst/>
          </a:prstGeom>
        </p:spPr>
        <p:txBody>
          <a:bodyPr vert="horz" lIns="99040" tIns="49519" rIns="99040" bIns="49519" rtlCol="0"/>
          <a:lstStyle>
            <a:lvl1pPr algn="r">
              <a:defRPr sz="1300"/>
            </a:lvl1pPr>
          </a:lstStyle>
          <a:p>
            <a:fld id="{A0719F49-FF3E-43E8-96EA-12B34BCD1F85}" type="datetimeFigureOut">
              <a:rPr lang="en-US" smtClean="0"/>
              <a:pPr/>
              <a:t>4/29/2011</a:t>
            </a:fld>
            <a:endParaRPr lang="en-US" dirty="0"/>
          </a:p>
        </p:txBody>
      </p:sp>
      <p:sp>
        <p:nvSpPr>
          <p:cNvPr id="4" name="Slide Image Placeholder 3"/>
          <p:cNvSpPr>
            <a:spLocks noGrp="1" noRot="1" noChangeAspect="1"/>
          </p:cNvSpPr>
          <p:nvPr>
            <p:ph type="sldImg" idx="2"/>
          </p:nvPr>
        </p:nvSpPr>
        <p:spPr>
          <a:xfrm>
            <a:off x="992188" y="766763"/>
            <a:ext cx="5118100" cy="3838575"/>
          </a:xfrm>
          <a:prstGeom prst="rect">
            <a:avLst/>
          </a:prstGeom>
          <a:noFill/>
          <a:ln w="12700">
            <a:solidFill>
              <a:prstClr val="black"/>
            </a:solidFill>
          </a:ln>
        </p:spPr>
        <p:txBody>
          <a:bodyPr vert="horz" lIns="99040" tIns="49519" rIns="99040" bIns="49519" rtlCol="0" anchor="ctr"/>
          <a:lstStyle/>
          <a:p>
            <a:endParaRPr lang="en-US" dirty="0"/>
          </a:p>
        </p:txBody>
      </p:sp>
      <p:sp>
        <p:nvSpPr>
          <p:cNvPr id="5" name="Notes Placeholder 4"/>
          <p:cNvSpPr>
            <a:spLocks noGrp="1"/>
          </p:cNvSpPr>
          <p:nvPr>
            <p:ph type="body" sz="quarter" idx="3"/>
          </p:nvPr>
        </p:nvSpPr>
        <p:spPr>
          <a:xfrm>
            <a:off x="710248" y="4860687"/>
            <a:ext cx="5681980" cy="4604863"/>
          </a:xfrm>
          <a:prstGeom prst="rect">
            <a:avLst/>
          </a:prstGeom>
        </p:spPr>
        <p:txBody>
          <a:bodyPr vert="horz" lIns="99040" tIns="49519" rIns="99040" bIns="4951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9719601"/>
            <a:ext cx="3077739" cy="511651"/>
          </a:xfrm>
          <a:prstGeom prst="rect">
            <a:avLst/>
          </a:prstGeom>
        </p:spPr>
        <p:txBody>
          <a:bodyPr vert="horz" lIns="99040" tIns="49519" rIns="99040" bIns="49519" rtlCol="0" anchor="b"/>
          <a:lstStyle>
            <a:lvl1pPr algn="l">
              <a:defRPr sz="1300"/>
            </a:lvl1pPr>
          </a:lstStyle>
          <a:p>
            <a:endParaRPr lang="en-US" dirty="0"/>
          </a:p>
        </p:txBody>
      </p:sp>
      <p:sp>
        <p:nvSpPr>
          <p:cNvPr id="7" name="Slide Number Placeholder 6"/>
          <p:cNvSpPr>
            <a:spLocks noGrp="1"/>
          </p:cNvSpPr>
          <p:nvPr>
            <p:ph type="sldNum" sz="quarter" idx="5"/>
          </p:nvPr>
        </p:nvSpPr>
        <p:spPr>
          <a:xfrm>
            <a:off x="4023092" y="9719601"/>
            <a:ext cx="3077739" cy="511651"/>
          </a:xfrm>
          <a:prstGeom prst="rect">
            <a:avLst/>
          </a:prstGeom>
        </p:spPr>
        <p:txBody>
          <a:bodyPr vert="horz" lIns="99040" tIns="49519" rIns="99040" bIns="49519" rtlCol="0" anchor="b"/>
          <a:lstStyle>
            <a:lvl1pPr algn="r">
              <a:defRPr sz="1300"/>
            </a:lvl1pPr>
          </a:lstStyle>
          <a:p>
            <a:fld id="{740745EA-86B8-4A92-B1BF-3ADF92F68C79}" type="slidenum">
              <a:rPr lang="en-US" smtClean="0"/>
              <a:pPr/>
              <a:t>‹#›</a:t>
            </a:fld>
            <a:endParaRPr lang="en-US" dirty="0"/>
          </a:p>
        </p:txBody>
      </p:sp>
    </p:spTree>
    <p:extLst>
      <p:ext uri="{BB962C8B-B14F-4D97-AF65-F5344CB8AC3E}">
        <p14:creationId xmlns:p14="http://schemas.microsoft.com/office/powerpoint/2010/main" val="2893458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Describe the procedure using</a:t>
            </a:r>
            <a:r>
              <a:rPr lang="en-US" baseline="0" dirty="0" smtClean="0"/>
              <a:t> this diagram</a:t>
            </a:r>
            <a:endParaRPr lang="en-US" dirty="0"/>
          </a:p>
        </p:txBody>
      </p:sp>
      <p:sp>
        <p:nvSpPr>
          <p:cNvPr id="4" name="Slide Number Placeholder 3"/>
          <p:cNvSpPr>
            <a:spLocks noGrp="1"/>
          </p:cNvSpPr>
          <p:nvPr>
            <p:ph type="sldNum" sz="quarter" idx="10"/>
          </p:nvPr>
        </p:nvSpPr>
        <p:spPr/>
        <p:txBody>
          <a:bodyPr/>
          <a:lstStyle/>
          <a:p>
            <a:fld id="{740745EA-86B8-4A92-B1BF-3ADF92F68C79}" type="slidenum">
              <a:rPr lang="en-US" smtClean="0"/>
              <a:pPr/>
              <a:t>55</a:t>
            </a:fld>
            <a:endParaRPr lang="en-US" dirty="0"/>
          </a:p>
        </p:txBody>
      </p:sp>
    </p:spTree>
    <p:extLst>
      <p:ext uri="{BB962C8B-B14F-4D97-AF65-F5344CB8AC3E}">
        <p14:creationId xmlns:p14="http://schemas.microsoft.com/office/powerpoint/2010/main" val="9131898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2844800" y="3240088"/>
            <a:ext cx="6048375" cy="1109662"/>
          </a:xfrm>
        </p:spPr>
        <p:txBody>
          <a:bodyPr/>
          <a:lstStyle>
            <a:lvl1pPr>
              <a:defRPr sz="3200" b="1"/>
            </a:lvl1pPr>
          </a:lstStyle>
          <a:p>
            <a:r>
              <a:rPr lang="en-US" smtClean="0"/>
              <a:t>Click to edit Master title style</a:t>
            </a:r>
            <a:endParaRPr lang="ru-RU"/>
          </a:p>
        </p:txBody>
      </p:sp>
      <p:sp>
        <p:nvSpPr>
          <p:cNvPr id="5123" name="Rectangle 3"/>
          <p:cNvSpPr>
            <a:spLocks noGrp="1" noChangeArrowheads="1"/>
          </p:cNvSpPr>
          <p:nvPr>
            <p:ph type="subTitle" idx="1"/>
          </p:nvPr>
        </p:nvSpPr>
        <p:spPr>
          <a:xfrm>
            <a:off x="2844800" y="4100513"/>
            <a:ext cx="6048375" cy="696912"/>
          </a:xfrm>
        </p:spPr>
        <p:txBody>
          <a:bodyPr/>
          <a:lstStyle>
            <a:lvl1pPr marL="0" indent="0" algn="r">
              <a:buFontTx/>
              <a:buNone/>
              <a:defRPr sz="2400" b="1">
                <a:solidFill>
                  <a:schemeClr val="bg1"/>
                </a:solidFill>
              </a:defRPr>
            </a:lvl1pPr>
          </a:lstStyle>
          <a:p>
            <a:r>
              <a:rPr lang="en-US" smtClean="0"/>
              <a:t>Click to edit Master subtitle style</a:t>
            </a:r>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46925" y="328613"/>
            <a:ext cx="1889125" cy="6413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74788" y="328613"/>
            <a:ext cx="5519737" cy="6413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76375" y="1268413"/>
            <a:ext cx="3703638" cy="5473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32413" y="1268413"/>
            <a:ext cx="3703637" cy="5473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74788" y="328613"/>
            <a:ext cx="7561262" cy="508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ru-RU" smtClean="0"/>
          </a:p>
        </p:txBody>
      </p:sp>
      <p:sp>
        <p:nvSpPr>
          <p:cNvPr id="1027" name="Rectangle 3"/>
          <p:cNvSpPr>
            <a:spLocks noGrp="1" noChangeArrowheads="1"/>
          </p:cNvSpPr>
          <p:nvPr>
            <p:ph type="body" idx="1"/>
          </p:nvPr>
        </p:nvSpPr>
        <p:spPr bwMode="auto">
          <a:xfrm>
            <a:off x="1476375" y="1268413"/>
            <a:ext cx="7559675" cy="54737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smtClean="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r" rtl="0" eaLnBrk="1" fontAlgn="base" hangingPunct="1">
        <a:spcBef>
          <a:spcPct val="0"/>
        </a:spcBef>
        <a:spcAft>
          <a:spcPct val="0"/>
        </a:spcAft>
        <a:defRPr sz="3600">
          <a:solidFill>
            <a:schemeClr val="bg1"/>
          </a:solidFill>
          <a:latin typeface="+mj-lt"/>
          <a:ea typeface="+mj-ea"/>
          <a:cs typeface="+mj-cs"/>
        </a:defRPr>
      </a:lvl1pPr>
      <a:lvl2pPr algn="r" rtl="0" eaLnBrk="1" fontAlgn="base" hangingPunct="1">
        <a:spcBef>
          <a:spcPct val="0"/>
        </a:spcBef>
        <a:spcAft>
          <a:spcPct val="0"/>
        </a:spcAft>
        <a:defRPr sz="3600">
          <a:solidFill>
            <a:schemeClr val="bg1"/>
          </a:solidFill>
          <a:latin typeface="Arial" charset="0"/>
        </a:defRPr>
      </a:lvl2pPr>
      <a:lvl3pPr algn="r" rtl="0" eaLnBrk="1" fontAlgn="base" hangingPunct="1">
        <a:spcBef>
          <a:spcPct val="0"/>
        </a:spcBef>
        <a:spcAft>
          <a:spcPct val="0"/>
        </a:spcAft>
        <a:defRPr sz="3600">
          <a:solidFill>
            <a:schemeClr val="bg1"/>
          </a:solidFill>
          <a:latin typeface="Arial" charset="0"/>
        </a:defRPr>
      </a:lvl3pPr>
      <a:lvl4pPr algn="r" rtl="0" eaLnBrk="1" fontAlgn="base" hangingPunct="1">
        <a:spcBef>
          <a:spcPct val="0"/>
        </a:spcBef>
        <a:spcAft>
          <a:spcPct val="0"/>
        </a:spcAft>
        <a:defRPr sz="3600">
          <a:solidFill>
            <a:schemeClr val="bg1"/>
          </a:solidFill>
          <a:latin typeface="Arial" charset="0"/>
        </a:defRPr>
      </a:lvl4pPr>
      <a:lvl5pPr algn="r" rtl="0" eaLnBrk="1" fontAlgn="base" hangingPunct="1">
        <a:spcBef>
          <a:spcPct val="0"/>
        </a:spcBef>
        <a:spcAft>
          <a:spcPct val="0"/>
        </a:spcAft>
        <a:defRPr sz="3600">
          <a:solidFill>
            <a:schemeClr val="bg1"/>
          </a:solidFill>
          <a:latin typeface="Arial" charset="0"/>
        </a:defRPr>
      </a:lvl5pPr>
      <a:lvl6pPr marL="457200" algn="r" rtl="0" eaLnBrk="1" fontAlgn="base" hangingPunct="1">
        <a:spcBef>
          <a:spcPct val="0"/>
        </a:spcBef>
        <a:spcAft>
          <a:spcPct val="0"/>
        </a:spcAft>
        <a:defRPr sz="3600">
          <a:solidFill>
            <a:schemeClr val="bg1"/>
          </a:solidFill>
          <a:latin typeface="Arial" charset="0"/>
        </a:defRPr>
      </a:lvl6pPr>
      <a:lvl7pPr marL="914400" algn="r" rtl="0" eaLnBrk="1" fontAlgn="base" hangingPunct="1">
        <a:spcBef>
          <a:spcPct val="0"/>
        </a:spcBef>
        <a:spcAft>
          <a:spcPct val="0"/>
        </a:spcAft>
        <a:defRPr sz="3600">
          <a:solidFill>
            <a:schemeClr val="bg1"/>
          </a:solidFill>
          <a:latin typeface="Arial" charset="0"/>
        </a:defRPr>
      </a:lvl7pPr>
      <a:lvl8pPr marL="1371600" algn="r" rtl="0" eaLnBrk="1" fontAlgn="base" hangingPunct="1">
        <a:spcBef>
          <a:spcPct val="0"/>
        </a:spcBef>
        <a:spcAft>
          <a:spcPct val="0"/>
        </a:spcAft>
        <a:defRPr sz="3600">
          <a:solidFill>
            <a:schemeClr val="bg1"/>
          </a:solidFill>
          <a:latin typeface="Arial" charset="0"/>
        </a:defRPr>
      </a:lvl8pPr>
      <a:lvl9pPr marL="1828800" algn="r" rtl="0" eaLnBrk="1" fontAlgn="base" hangingPunct="1">
        <a:spcBef>
          <a:spcPct val="0"/>
        </a:spcBef>
        <a:spcAft>
          <a:spcPct val="0"/>
        </a:spcAft>
        <a:defRPr sz="3600">
          <a:solidFill>
            <a:schemeClr val="bg1"/>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b="1">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4A574AA-6CDD-40E0-8592-FD0E08B61DE8"/>
          <p:cNvPicPr>
            <a:picLocks noChangeAspect="1" noChangeArrowheads="1"/>
          </p:cNvPicPr>
          <p:nvPr/>
        </p:nvPicPr>
        <p:blipFill>
          <a:blip r:embed="rId2" cstate="print"/>
          <a:srcRect/>
          <a:stretch>
            <a:fillRect/>
          </a:stretch>
        </p:blipFill>
        <p:spPr bwMode="auto">
          <a:xfrm>
            <a:off x="0" y="0"/>
            <a:ext cx="9144000" cy="6857999"/>
          </a:xfrm>
          <a:prstGeom prst="rect">
            <a:avLst/>
          </a:prstGeom>
          <a:noFill/>
          <a:ln w="9525">
            <a:noFill/>
            <a:miter lim="800000"/>
            <a:headEnd/>
            <a:tailEnd/>
          </a:ln>
        </p:spPr>
      </p:pic>
      <p:sp>
        <p:nvSpPr>
          <p:cNvPr id="6" name="TextBox 5"/>
          <p:cNvSpPr txBox="1"/>
          <p:nvPr/>
        </p:nvSpPr>
        <p:spPr>
          <a:xfrm>
            <a:off x="304800" y="457200"/>
            <a:ext cx="2581156" cy="1077218"/>
          </a:xfrm>
          <a:prstGeom prst="rect">
            <a:avLst/>
          </a:prstGeom>
          <a:noFill/>
        </p:spPr>
        <p:txBody>
          <a:bodyPr wrap="none" rtlCol="0">
            <a:spAutoFit/>
          </a:bodyPr>
          <a:lstStyle/>
          <a:p>
            <a:pPr algn="r"/>
            <a:r>
              <a:rPr lang="en-US" sz="3200" b="1" dirty="0" smtClean="0">
                <a:solidFill>
                  <a:schemeClr val="accent2">
                    <a:lumMod val="75000"/>
                  </a:schemeClr>
                </a:solidFill>
                <a:latin typeface="Sui Generis Free"/>
              </a:rPr>
              <a:t>BrainCore</a:t>
            </a:r>
          </a:p>
          <a:p>
            <a:pPr algn="r"/>
            <a:r>
              <a:rPr lang="en-US" sz="3200" b="1" dirty="0" smtClean="0">
                <a:solidFill>
                  <a:schemeClr val="accent2">
                    <a:lumMod val="75000"/>
                  </a:schemeClr>
                </a:solidFill>
                <a:latin typeface="Sui Generis Free"/>
              </a:rPr>
              <a:t>Therapy</a:t>
            </a:r>
            <a:endParaRPr lang="en-US" sz="3200" b="1" dirty="0">
              <a:solidFill>
                <a:schemeClr val="accent2">
                  <a:lumMod val="75000"/>
                </a:schemeClr>
              </a:solidFill>
              <a:latin typeface="Sui Generis Free"/>
            </a:endParaRPr>
          </a:p>
        </p:txBody>
      </p:sp>
      <p:sp>
        <p:nvSpPr>
          <p:cNvPr id="7" name="Moon 6"/>
          <p:cNvSpPr/>
          <p:nvPr/>
        </p:nvSpPr>
        <p:spPr>
          <a:xfrm rot="10800000">
            <a:off x="1905000" y="304800"/>
            <a:ext cx="1828799" cy="1488369"/>
          </a:xfrm>
          <a:prstGeom prst="moon">
            <a:avLst>
              <a:gd name="adj" fmla="val 21258"/>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8"/>
          <p:cNvSpPr>
            <a:spLocks noGrp="1"/>
          </p:cNvSpPr>
          <p:nvPr>
            <p:ph type="ctrTitle"/>
          </p:nvPr>
        </p:nvSpPr>
        <p:spPr>
          <a:xfrm>
            <a:off x="4267200" y="1676400"/>
            <a:ext cx="4676775" cy="1109662"/>
          </a:xfrm>
        </p:spPr>
        <p:txBody>
          <a:bodyPr/>
          <a:lstStyle/>
          <a:p>
            <a:r>
              <a:rPr lang="en-US" sz="4000" dirty="0" smtClean="0"/>
              <a:t>The Evolution of Brain Based Therapy</a:t>
            </a:r>
            <a:r>
              <a:rPr lang="en-US" dirty="0" smtClean="0"/>
              <a:t>.</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BARRY STERMAN</a:t>
            </a:r>
            <a:endParaRPr lang="en-US" dirty="0"/>
          </a:p>
        </p:txBody>
      </p:sp>
      <p:sp>
        <p:nvSpPr>
          <p:cNvPr id="3" name="Content Placeholder 2"/>
          <p:cNvSpPr>
            <a:spLocks noGrp="1"/>
          </p:cNvSpPr>
          <p:nvPr>
            <p:ph idx="1"/>
          </p:nvPr>
        </p:nvSpPr>
        <p:spPr>
          <a:xfrm>
            <a:off x="533400" y="1268413"/>
            <a:ext cx="8502651" cy="5473700"/>
          </a:xfrm>
        </p:spPr>
        <p:txBody>
          <a:bodyPr/>
          <a:lstStyle/>
          <a:p>
            <a:r>
              <a:rPr lang="en-US" dirty="0"/>
              <a:t>Barry Sterman, PhD. was a </a:t>
            </a:r>
            <a:r>
              <a:rPr lang="en-US" u="sng" dirty="0"/>
              <a:t>sleep researcher </a:t>
            </a:r>
            <a:r>
              <a:rPr lang="en-US" dirty="0"/>
              <a:t>who </a:t>
            </a:r>
            <a:r>
              <a:rPr lang="en-US" u="sng" dirty="0"/>
              <a:t>stumbled upon</a:t>
            </a:r>
            <a:r>
              <a:rPr lang="en-US" dirty="0"/>
              <a:t> the miracle of neurofeedback during one of his experiments involving cats back in 1965. </a:t>
            </a:r>
            <a:r>
              <a:rPr lang="en-US" dirty="0" smtClean="0"/>
              <a:t/>
            </a:r>
            <a:br>
              <a:rPr lang="en-US" dirty="0" smtClean="0"/>
            </a:br>
            <a:r>
              <a:rPr lang="en-US" dirty="0" smtClean="0"/>
              <a:t> </a:t>
            </a:r>
          </a:p>
          <a:p>
            <a:r>
              <a:rPr lang="en-US" dirty="0" smtClean="0"/>
              <a:t>His </a:t>
            </a:r>
            <a:r>
              <a:rPr lang="en-US" dirty="0"/>
              <a:t>work eventually lead to the </a:t>
            </a:r>
            <a:r>
              <a:rPr lang="en-US" u="sng" dirty="0"/>
              <a:t>discovery of a neurofeedback protocol that is still used today </a:t>
            </a:r>
            <a:r>
              <a:rPr lang="en-US" dirty="0"/>
              <a:t>to treat grand mal seizures in epileptics. </a:t>
            </a:r>
            <a:endParaRPr lang="en-US" dirty="0" smtClean="0"/>
          </a:p>
          <a:p>
            <a:endParaRPr lang="en-US" dirty="0"/>
          </a:p>
          <a:p>
            <a:r>
              <a:rPr lang="en-US" dirty="0" smtClean="0"/>
              <a:t>Braincore incorporates these same protocols into the BrainCore proprietary software </a:t>
            </a:r>
            <a:endParaRPr lang="en-US" dirty="0" smtClean="0"/>
          </a:p>
          <a:p>
            <a:pPr marL="0" indent="0">
              <a:buNone/>
            </a:pP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6636027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STERMAN </a:t>
            </a:r>
            <a:r>
              <a:rPr lang="en-US" dirty="0" smtClean="0"/>
              <a:t>STUDIES</a:t>
            </a:r>
            <a:endParaRPr lang="en-US" dirty="0"/>
          </a:p>
        </p:txBody>
      </p:sp>
      <p:sp>
        <p:nvSpPr>
          <p:cNvPr id="3" name="Content Placeholder 2"/>
          <p:cNvSpPr>
            <a:spLocks noGrp="1"/>
          </p:cNvSpPr>
          <p:nvPr>
            <p:ph idx="1"/>
          </p:nvPr>
        </p:nvSpPr>
        <p:spPr>
          <a:xfrm>
            <a:off x="304800" y="1371600"/>
            <a:ext cx="8686800" cy="4800600"/>
          </a:xfrm>
        </p:spPr>
        <p:txBody>
          <a:bodyPr/>
          <a:lstStyle/>
          <a:p>
            <a:r>
              <a:rPr lang="en-US" dirty="0" smtClean="0"/>
              <a:t>After Barry Sterman received his PhD at UCLA in neurology and psychology, he accepted a position as a sleep researcher at the Veterans Hospital in Los Angeles.</a:t>
            </a:r>
            <a:br>
              <a:rPr lang="en-US" dirty="0" smtClean="0"/>
            </a:br>
            <a:endParaRPr lang="en-US" dirty="0" smtClean="0"/>
          </a:p>
          <a:p>
            <a:r>
              <a:rPr lang="en-US" dirty="0" smtClean="0"/>
              <a:t>Sterman set out to answer</a:t>
            </a:r>
            <a:r>
              <a:rPr lang="en-US" dirty="0" smtClean="0"/>
              <a:t> whether a person chose to go to sleep at night or the brain imposed sleep upon us.</a:t>
            </a:r>
          </a:p>
          <a:p>
            <a:endParaRPr lang="en-US" dirty="0"/>
          </a:p>
          <a:p>
            <a:r>
              <a:rPr lang="en-US" dirty="0" smtClean="0"/>
              <a:t>Prior work by Pavlov indicated that it was a choice</a:t>
            </a:r>
          </a:p>
          <a:p>
            <a:endParaRPr lang="en-US" dirty="0"/>
          </a:p>
        </p:txBody>
      </p:sp>
    </p:spTree>
    <p:extLst>
      <p:ext uri="{BB962C8B-B14F-4D97-AF65-F5344CB8AC3E}">
        <p14:creationId xmlns:p14="http://schemas.microsoft.com/office/powerpoint/2010/main" val="6184563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STERMAN </a:t>
            </a:r>
            <a:r>
              <a:rPr lang="en-US" dirty="0" smtClean="0"/>
              <a:t>STUDIES</a:t>
            </a:r>
            <a:endParaRPr lang="en-US" dirty="0"/>
          </a:p>
        </p:txBody>
      </p:sp>
      <p:sp>
        <p:nvSpPr>
          <p:cNvPr id="3" name="Content Placeholder 2"/>
          <p:cNvSpPr>
            <a:spLocks noGrp="1"/>
          </p:cNvSpPr>
          <p:nvPr>
            <p:ph idx="1"/>
          </p:nvPr>
        </p:nvSpPr>
        <p:spPr>
          <a:xfrm>
            <a:off x="609600" y="1371600"/>
            <a:ext cx="8382000" cy="4800600"/>
          </a:xfrm>
        </p:spPr>
        <p:txBody>
          <a:bodyPr/>
          <a:lstStyle/>
          <a:p>
            <a:r>
              <a:rPr lang="en-US" dirty="0" smtClean="0"/>
              <a:t>Sterman set out to replicate Pavlov’s studies only this time while using an EEG to observe the brainwaves</a:t>
            </a:r>
          </a:p>
          <a:p>
            <a:endParaRPr lang="en-US" dirty="0"/>
          </a:p>
          <a:p>
            <a:r>
              <a:rPr lang="en-US" dirty="0" smtClean="0"/>
              <a:t>Sterman began his study with 30 cats</a:t>
            </a:r>
          </a:p>
          <a:p>
            <a:endParaRPr lang="en-US" dirty="0" smtClean="0"/>
          </a:p>
          <a:p>
            <a:r>
              <a:rPr lang="en-US" dirty="0" smtClean="0"/>
              <a:t>All of the cats were connected to an EEG so that Sterman could observe their brainwaves during the experiment</a:t>
            </a:r>
            <a:endParaRPr lang="en-US" dirty="0" smtClean="0"/>
          </a:p>
          <a:p>
            <a:endParaRPr lang="en-US" dirty="0" smtClean="0"/>
          </a:p>
        </p:txBody>
      </p:sp>
    </p:spTree>
    <p:extLst>
      <p:ext uri="{BB962C8B-B14F-4D97-AF65-F5344CB8AC3E}">
        <p14:creationId xmlns:p14="http://schemas.microsoft.com/office/powerpoint/2010/main" val="40236379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STERMAN </a:t>
            </a:r>
            <a:r>
              <a:rPr lang="en-US" dirty="0" smtClean="0"/>
              <a:t>STUDIES</a:t>
            </a:r>
            <a:endParaRPr lang="en-US" dirty="0"/>
          </a:p>
        </p:txBody>
      </p:sp>
      <p:sp>
        <p:nvSpPr>
          <p:cNvPr id="3" name="Content Placeholder 2"/>
          <p:cNvSpPr>
            <a:spLocks noGrp="1"/>
          </p:cNvSpPr>
          <p:nvPr>
            <p:ph idx="1"/>
          </p:nvPr>
        </p:nvSpPr>
        <p:spPr>
          <a:xfrm>
            <a:off x="609600" y="1371600"/>
            <a:ext cx="8382000" cy="4800600"/>
          </a:xfrm>
        </p:spPr>
        <p:txBody>
          <a:bodyPr/>
          <a:lstStyle/>
          <a:p>
            <a:r>
              <a:rPr lang="en-US" dirty="0" smtClean="0"/>
              <a:t>First the cats were conditioned to press a lever to get a reward of milk and broth</a:t>
            </a:r>
          </a:p>
          <a:p>
            <a:endParaRPr lang="en-US" dirty="0" smtClean="0"/>
          </a:p>
          <a:p>
            <a:r>
              <a:rPr lang="en-US" dirty="0" smtClean="0"/>
              <a:t>During this initial phase of the experiment nothing unusual was observed on the EEG</a:t>
            </a:r>
          </a:p>
          <a:p>
            <a:endParaRPr lang="en-US" dirty="0" smtClean="0"/>
          </a:p>
          <a:p>
            <a:r>
              <a:rPr lang="en-US" dirty="0" smtClean="0"/>
              <a:t>He then introduced a tone – if the cat pushed the lever while the tone was sounded the milk would not be </a:t>
            </a:r>
            <a:r>
              <a:rPr lang="en-US" dirty="0" smtClean="0"/>
              <a:t>delivered. - The </a:t>
            </a:r>
            <a:r>
              <a:rPr lang="en-US" dirty="0" smtClean="0"/>
              <a:t>cat had to wait until the tone stopped</a:t>
            </a:r>
          </a:p>
        </p:txBody>
      </p:sp>
    </p:spTree>
    <p:extLst>
      <p:ext uri="{BB962C8B-B14F-4D97-AF65-F5344CB8AC3E}">
        <p14:creationId xmlns:p14="http://schemas.microsoft.com/office/powerpoint/2010/main" val="22419674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352800"/>
            <a:ext cx="8686800" cy="2819400"/>
          </a:xfrm>
        </p:spPr>
        <p:txBody>
          <a:bodyPr/>
          <a:lstStyle/>
          <a:p>
            <a:r>
              <a:rPr lang="en-US" dirty="0" smtClean="0"/>
              <a:t>To the surprise of the researchers, the cats entered </a:t>
            </a:r>
            <a:r>
              <a:rPr lang="en-US" dirty="0" smtClean="0"/>
              <a:t>a </a:t>
            </a:r>
            <a:r>
              <a:rPr lang="en-US" u="sng" dirty="0" smtClean="0"/>
              <a:t>unique </a:t>
            </a:r>
            <a:r>
              <a:rPr lang="en-US" u="sng" dirty="0" smtClean="0"/>
              <a:t>state</a:t>
            </a:r>
            <a:r>
              <a:rPr lang="en-US" dirty="0"/>
              <a:t> </a:t>
            </a:r>
            <a:r>
              <a:rPr lang="en-US" dirty="0" smtClean="0"/>
              <a:t>after this variable was introduced</a:t>
            </a:r>
            <a:br>
              <a:rPr lang="en-US" dirty="0" smtClean="0"/>
            </a:br>
            <a:endParaRPr lang="en-US" dirty="0" smtClean="0"/>
          </a:p>
          <a:p>
            <a:r>
              <a:rPr lang="en-US" dirty="0" smtClean="0"/>
              <a:t>The cats</a:t>
            </a:r>
            <a:r>
              <a:rPr lang="en-US" dirty="0" smtClean="0"/>
              <a:t> </a:t>
            </a:r>
            <a:r>
              <a:rPr lang="en-US" dirty="0" smtClean="0"/>
              <a:t>remained absolutely still but </a:t>
            </a:r>
            <a:r>
              <a:rPr lang="en-US" dirty="0" smtClean="0"/>
              <a:t>extremely alert, waiting for the tone to finish – the same state a cat enters while hunting in the wild.</a:t>
            </a:r>
            <a:r>
              <a:rPr lang="en-US" dirty="0" smtClean="0"/>
              <a:t/>
            </a:r>
            <a:br>
              <a:rPr lang="en-US" dirty="0" smtClean="0"/>
            </a:br>
            <a:endParaRPr lang="en-US"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44921" y="228600"/>
            <a:ext cx="4203505" cy="2785872"/>
          </a:xfrm>
          <a:prstGeom prst="rect">
            <a:avLst/>
          </a:prstGeom>
        </p:spPr>
      </p:pic>
    </p:spTree>
    <p:extLst>
      <p:ext uri="{BB962C8B-B14F-4D97-AF65-F5344CB8AC3E}">
        <p14:creationId xmlns:p14="http://schemas.microsoft.com/office/powerpoint/2010/main" val="27112951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STERMAN </a:t>
            </a:r>
            <a:r>
              <a:rPr lang="en-US" dirty="0" smtClean="0"/>
              <a:t>STUDIES</a:t>
            </a:r>
            <a:endParaRPr lang="en-US" dirty="0"/>
          </a:p>
        </p:txBody>
      </p:sp>
      <p:sp>
        <p:nvSpPr>
          <p:cNvPr id="3" name="Content Placeholder 2"/>
          <p:cNvSpPr>
            <a:spLocks noGrp="1"/>
          </p:cNvSpPr>
          <p:nvPr>
            <p:ph idx="1"/>
          </p:nvPr>
        </p:nvSpPr>
        <p:spPr>
          <a:xfrm>
            <a:off x="685800" y="1371600"/>
            <a:ext cx="8121650" cy="3836987"/>
          </a:xfrm>
        </p:spPr>
        <p:txBody>
          <a:bodyPr/>
          <a:lstStyle/>
          <a:p>
            <a:r>
              <a:rPr lang="en-US" dirty="0" smtClean="0"/>
              <a:t>During </a:t>
            </a:r>
            <a:r>
              <a:rPr lang="en-US" dirty="0" smtClean="0"/>
              <a:t>this time of motor stillness Sterman observed a </a:t>
            </a:r>
            <a:r>
              <a:rPr lang="en-US" u="sng" dirty="0" smtClean="0"/>
              <a:t>new brain wave</a:t>
            </a:r>
            <a:r>
              <a:rPr lang="en-US" dirty="0" smtClean="0"/>
              <a:t> that </a:t>
            </a:r>
            <a:r>
              <a:rPr lang="en-US" dirty="0" smtClean="0"/>
              <a:t>had never been seen </a:t>
            </a:r>
            <a:r>
              <a:rPr lang="en-US" dirty="0" smtClean="0"/>
              <a:t>before – he called this new brainwave Sensorimotor Rhythm or SMR</a:t>
            </a:r>
            <a:endParaRPr lang="en-US" dirty="0" smtClean="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939"/>
          <a:stretch/>
        </p:blipFill>
        <p:spPr bwMode="auto">
          <a:xfrm>
            <a:off x="609600" y="3505200"/>
            <a:ext cx="804906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09670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STERMAN STUDIES</a:t>
            </a:r>
            <a:endParaRPr lang="en-US" dirty="0"/>
          </a:p>
        </p:txBody>
      </p:sp>
      <p:sp>
        <p:nvSpPr>
          <p:cNvPr id="3" name="Content Placeholder 2"/>
          <p:cNvSpPr>
            <a:spLocks noGrp="1"/>
          </p:cNvSpPr>
          <p:nvPr>
            <p:ph idx="1"/>
          </p:nvPr>
        </p:nvSpPr>
        <p:spPr>
          <a:xfrm>
            <a:off x="762000" y="1268413"/>
            <a:ext cx="8274051" cy="5473700"/>
          </a:xfrm>
        </p:spPr>
        <p:txBody>
          <a:bodyPr/>
          <a:lstStyle/>
          <a:p>
            <a:r>
              <a:rPr lang="en-US" dirty="0" smtClean="0"/>
              <a:t>He carried the experiment one step </a:t>
            </a:r>
            <a:r>
              <a:rPr lang="en-US" dirty="0" smtClean="0"/>
              <a:t>further</a:t>
            </a:r>
            <a:br>
              <a:rPr lang="en-US" dirty="0" smtClean="0"/>
            </a:br>
            <a:endParaRPr lang="en-US" dirty="0" smtClean="0"/>
          </a:p>
          <a:p>
            <a:r>
              <a:rPr lang="en-US" b="1" dirty="0" smtClean="0"/>
              <a:t>Could the cat be operantly conditioned to create this specific frequency of brain waves on its own?</a:t>
            </a:r>
            <a:r>
              <a:rPr lang="en-US" dirty="0" smtClean="0"/>
              <a:t/>
            </a:r>
            <a:br>
              <a:rPr lang="en-US" dirty="0" smtClean="0"/>
            </a:br>
            <a:endParaRPr lang="en-US" dirty="0" smtClean="0"/>
          </a:p>
          <a:p>
            <a:r>
              <a:rPr lang="en-US" dirty="0" smtClean="0"/>
              <a:t>No lever was used – instead the cat was hooked to an EEG and whenever the cat produced a ½ second burst of SMR the cat was given the milk.</a:t>
            </a:r>
          </a:p>
          <a:p>
            <a:pPr>
              <a:buNone/>
            </a:pPr>
            <a:endParaRPr lang="en-US" dirty="0" smtClean="0"/>
          </a:p>
        </p:txBody>
      </p:sp>
    </p:spTree>
    <p:extLst>
      <p:ext uri="{BB962C8B-B14F-4D97-AF65-F5344CB8AC3E}">
        <p14:creationId xmlns:p14="http://schemas.microsoft.com/office/powerpoint/2010/main" val="28304243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STERMAN STUDIES (1965-1967)</a:t>
            </a:r>
            <a:endParaRPr lang="en-US" dirty="0"/>
          </a:p>
        </p:txBody>
      </p:sp>
      <p:sp>
        <p:nvSpPr>
          <p:cNvPr id="3" name="Content Placeholder 2"/>
          <p:cNvSpPr>
            <a:spLocks noGrp="1"/>
          </p:cNvSpPr>
          <p:nvPr>
            <p:ph idx="1"/>
          </p:nvPr>
        </p:nvSpPr>
        <p:spPr>
          <a:xfrm>
            <a:off x="1066801" y="1268413"/>
            <a:ext cx="7969250" cy="5473700"/>
          </a:xfrm>
        </p:spPr>
        <p:txBody>
          <a:bodyPr/>
          <a:lstStyle/>
          <a:p>
            <a:r>
              <a:rPr lang="en-US" dirty="0" smtClean="0"/>
              <a:t>Sterman trained 10 cats to produce SMR at will</a:t>
            </a:r>
            <a:br>
              <a:rPr lang="en-US" dirty="0" smtClean="0"/>
            </a:br>
            <a:endParaRPr lang="en-US" dirty="0" smtClean="0"/>
          </a:p>
          <a:p>
            <a:r>
              <a:rPr lang="en-US" dirty="0" smtClean="0"/>
              <a:t>He reproduced the results with 8 rhesus monkeys and published his findings in the journal </a:t>
            </a:r>
            <a:r>
              <a:rPr lang="en-US" b="1" i="1" dirty="0" smtClean="0"/>
              <a:t>Brain Research</a:t>
            </a:r>
            <a:r>
              <a:rPr lang="en-US" dirty="0" smtClean="0"/>
              <a:t> in 1967</a:t>
            </a:r>
            <a:br>
              <a:rPr lang="en-US" dirty="0" smtClean="0"/>
            </a:br>
            <a:endParaRPr lang="en-US" dirty="0" smtClean="0"/>
          </a:p>
          <a:p>
            <a:r>
              <a:rPr lang="en-US" dirty="0" smtClean="0"/>
              <a:t>But he still did not understand the practical implications of this discovery</a:t>
            </a:r>
          </a:p>
        </p:txBody>
      </p:sp>
    </p:spTree>
    <p:extLst>
      <p:ext uri="{BB962C8B-B14F-4D97-AF65-F5344CB8AC3E}">
        <p14:creationId xmlns:p14="http://schemas.microsoft.com/office/powerpoint/2010/main" val="35721559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STERMAN STUDIES (1965-1967)</a:t>
            </a:r>
            <a:endParaRPr lang="en-US" dirty="0"/>
          </a:p>
        </p:txBody>
      </p:sp>
      <p:sp>
        <p:nvSpPr>
          <p:cNvPr id="3" name="Content Placeholder 2"/>
          <p:cNvSpPr>
            <a:spLocks noGrp="1"/>
          </p:cNvSpPr>
          <p:nvPr>
            <p:ph idx="1"/>
          </p:nvPr>
        </p:nvSpPr>
        <p:spPr>
          <a:xfrm>
            <a:off x="533400" y="1600200"/>
            <a:ext cx="8426451" cy="4598987"/>
          </a:xfrm>
        </p:spPr>
        <p:txBody>
          <a:bodyPr/>
          <a:lstStyle/>
          <a:p>
            <a:r>
              <a:rPr lang="en-US" dirty="0" smtClean="0"/>
              <a:t>Unrelated to his study, NASA requested that Sterman study the effects of human exposure to hydrazine (rocket fuel)</a:t>
            </a:r>
            <a:br>
              <a:rPr lang="en-US" dirty="0" smtClean="0"/>
            </a:br>
            <a:endParaRPr lang="en-US" dirty="0" smtClean="0"/>
          </a:p>
          <a:p>
            <a:r>
              <a:rPr lang="en-US" dirty="0" smtClean="0"/>
              <a:t>He injected 50 cats with hydrazine – 40 of the cats developed seizures 1 hour after being injected</a:t>
            </a:r>
          </a:p>
          <a:p>
            <a:endParaRPr lang="en-US" dirty="0" smtClean="0"/>
          </a:p>
          <a:p>
            <a:r>
              <a:rPr lang="en-US" dirty="0" smtClean="0"/>
              <a:t>The 10 cats from the previous SMR experiment did not develop seizures</a:t>
            </a:r>
            <a:endParaRPr lang="en-US" dirty="0"/>
          </a:p>
        </p:txBody>
      </p:sp>
    </p:spTree>
    <p:extLst>
      <p:ext uri="{BB962C8B-B14F-4D97-AF65-F5344CB8AC3E}">
        <p14:creationId xmlns:p14="http://schemas.microsoft.com/office/powerpoint/2010/main" val="23632105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STERMAN STUDIES (1965-1967)</a:t>
            </a:r>
            <a:endParaRPr lang="en-US" dirty="0"/>
          </a:p>
        </p:txBody>
      </p:sp>
      <p:sp>
        <p:nvSpPr>
          <p:cNvPr id="3" name="Content Placeholder 2"/>
          <p:cNvSpPr>
            <a:spLocks noGrp="1"/>
          </p:cNvSpPr>
          <p:nvPr>
            <p:ph idx="1"/>
          </p:nvPr>
        </p:nvSpPr>
        <p:spPr>
          <a:xfrm>
            <a:off x="685801" y="1268413"/>
            <a:ext cx="8350250" cy="5473700"/>
          </a:xfrm>
        </p:spPr>
        <p:txBody>
          <a:bodyPr/>
          <a:lstStyle/>
          <a:p>
            <a:r>
              <a:rPr lang="en-US" dirty="0"/>
              <a:t>Sterman came to realize that by teaching the cats to produce SMR in the previous experiment, he strengthened their brain function.  </a:t>
            </a:r>
            <a:r>
              <a:rPr lang="en-US" dirty="0" smtClean="0"/>
              <a:t/>
            </a:r>
            <a:br>
              <a:rPr lang="en-US" dirty="0" smtClean="0"/>
            </a:br>
            <a:endParaRPr lang="en-US" dirty="0" smtClean="0"/>
          </a:p>
          <a:p>
            <a:r>
              <a:rPr lang="en-US" dirty="0" smtClean="0"/>
              <a:t>The </a:t>
            </a:r>
            <a:r>
              <a:rPr lang="en-US" dirty="0"/>
              <a:t>cat’s seizure threshold had been increased, the brains were now functionally altered so as to prevent the seizures.  </a:t>
            </a:r>
            <a:r>
              <a:rPr lang="en-US" dirty="0" smtClean="0"/>
              <a:t/>
            </a:r>
            <a:br>
              <a:rPr lang="en-US" dirty="0" smtClean="0"/>
            </a:br>
            <a:endParaRPr lang="en-US" dirty="0" smtClean="0"/>
          </a:p>
          <a:p>
            <a:r>
              <a:rPr lang="en-US" dirty="0" smtClean="0"/>
              <a:t>These </a:t>
            </a:r>
            <a:r>
              <a:rPr lang="en-US" dirty="0"/>
              <a:t>studies clearly demonstrated that the effects of </a:t>
            </a:r>
            <a:r>
              <a:rPr lang="en-US" dirty="0" smtClean="0"/>
              <a:t>neurofeedback </a:t>
            </a:r>
            <a:r>
              <a:rPr lang="en-US" dirty="0"/>
              <a:t>were clearly physiological and not placebo. </a:t>
            </a:r>
            <a:br>
              <a:rPr lang="en-US" dirty="0"/>
            </a:br>
            <a:r>
              <a:rPr lang="en-US" dirty="0"/>
              <a:t/>
            </a:r>
            <a:br>
              <a:rPr lang="en-US" dirty="0"/>
            </a:br>
            <a:endParaRPr lang="en-US" dirty="0"/>
          </a:p>
        </p:txBody>
      </p:sp>
    </p:spTree>
    <p:extLst>
      <p:ext uri="{BB962C8B-B14F-4D97-AF65-F5344CB8AC3E}">
        <p14:creationId xmlns:p14="http://schemas.microsoft.com/office/powerpoint/2010/main" val="29045693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BRAINCORE IS A UNIQUE NEUROFEEDBACK SYSTEM</a:t>
            </a:r>
            <a:endParaRPr lang="en-US" sz="3200" dirty="0"/>
          </a:p>
        </p:txBody>
      </p:sp>
      <p:sp>
        <p:nvSpPr>
          <p:cNvPr id="3" name="Content Placeholder 2"/>
          <p:cNvSpPr>
            <a:spLocks noGrp="1"/>
          </p:cNvSpPr>
          <p:nvPr>
            <p:ph idx="1"/>
          </p:nvPr>
        </p:nvSpPr>
        <p:spPr>
          <a:xfrm>
            <a:off x="304801" y="1268413"/>
            <a:ext cx="8731250" cy="5473700"/>
          </a:xfrm>
        </p:spPr>
        <p:txBody>
          <a:bodyPr/>
          <a:lstStyle/>
          <a:p>
            <a:r>
              <a:rPr lang="en-US" dirty="0" smtClean="0"/>
              <a:t>Cutting edge technology that is setting a new standard in triggering the brains ability to form new connections in response to experience</a:t>
            </a:r>
            <a:br>
              <a:rPr lang="en-US" dirty="0" smtClean="0"/>
            </a:br>
            <a:endParaRPr lang="en-US" dirty="0" smtClean="0"/>
          </a:p>
          <a:p>
            <a:r>
              <a:rPr lang="en-US" dirty="0" smtClean="0"/>
              <a:t>New connections mean new neural pathways that can now be activated to help overcome symptoms associated with many neurological conditions</a:t>
            </a:r>
          </a:p>
          <a:p>
            <a:endParaRPr lang="en-US" sz="1200" dirty="0"/>
          </a:p>
          <a:p>
            <a:pPr marL="0" indent="0">
              <a:buNone/>
            </a:pPr>
            <a:r>
              <a:rPr lang="en-US" dirty="0" smtClean="0"/>
              <a:t>	</a:t>
            </a:r>
            <a:r>
              <a:rPr lang="en-US" b="1" dirty="0" smtClean="0">
                <a:solidFill>
                  <a:srgbClr val="C00000"/>
                </a:solidFill>
              </a:rPr>
              <a:t>ADHD		Migraine/Tension Headache</a:t>
            </a:r>
          </a:p>
          <a:p>
            <a:pPr marL="0" indent="0">
              <a:buNone/>
            </a:pPr>
            <a:r>
              <a:rPr lang="en-US" b="1" dirty="0" smtClean="0">
                <a:solidFill>
                  <a:srgbClr val="C00000"/>
                </a:solidFill>
              </a:rPr>
              <a:t>	Insomnia		Chronic Pain</a:t>
            </a:r>
          </a:p>
          <a:p>
            <a:pPr marL="0" indent="0">
              <a:buNone/>
            </a:pPr>
            <a:r>
              <a:rPr lang="en-US" b="1" dirty="0" smtClean="0">
                <a:solidFill>
                  <a:srgbClr val="C00000"/>
                </a:solidFill>
              </a:rPr>
              <a:t>	Anxiety		Stress Disorders</a:t>
            </a:r>
          </a:p>
          <a:p>
            <a:endParaRPr lang="en-US" dirty="0" smtClean="0"/>
          </a:p>
        </p:txBody>
      </p:sp>
    </p:spTree>
    <p:extLst>
      <p:ext uri="{BB962C8B-B14F-4D97-AF65-F5344CB8AC3E}">
        <p14:creationId xmlns:p14="http://schemas.microsoft.com/office/powerpoint/2010/main" val="22872819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STERMAN STUDIES (1965-1967)</a:t>
            </a:r>
            <a:endParaRPr lang="en-US" dirty="0"/>
          </a:p>
        </p:txBody>
      </p:sp>
      <p:sp>
        <p:nvSpPr>
          <p:cNvPr id="3" name="Content Placeholder 2"/>
          <p:cNvSpPr>
            <a:spLocks noGrp="1"/>
          </p:cNvSpPr>
          <p:nvPr>
            <p:ph idx="1"/>
          </p:nvPr>
        </p:nvSpPr>
        <p:spPr>
          <a:xfrm>
            <a:off x="685801" y="1268413"/>
            <a:ext cx="8350250" cy="5473700"/>
          </a:xfrm>
        </p:spPr>
        <p:txBody>
          <a:bodyPr/>
          <a:lstStyle/>
          <a:p>
            <a:r>
              <a:rPr lang="en-US" dirty="0" smtClean="0"/>
              <a:t>Sterman began </a:t>
            </a:r>
            <a:r>
              <a:rPr lang="en-US" u="sng" dirty="0" smtClean="0"/>
              <a:t>training epileptics to produce SMR using neurofeedback</a:t>
            </a:r>
            <a:r>
              <a:rPr lang="en-US" dirty="0" smtClean="0"/>
              <a:t/>
            </a:r>
            <a:br>
              <a:rPr lang="en-US" dirty="0" smtClean="0"/>
            </a:br>
            <a:endParaRPr lang="en-US" dirty="0" smtClean="0"/>
          </a:p>
          <a:p>
            <a:r>
              <a:rPr lang="en-US" dirty="0" smtClean="0"/>
              <a:t>He was able to demonstrate a </a:t>
            </a:r>
            <a:r>
              <a:rPr lang="en-US" u="sng" dirty="0" smtClean="0"/>
              <a:t>70% reduction in grand mal seizures </a:t>
            </a:r>
            <a:r>
              <a:rPr lang="en-US" dirty="0" smtClean="0"/>
              <a:t>and published his findings in Epilepsia in 1978</a:t>
            </a:r>
            <a:endParaRPr lang="en-US" dirty="0"/>
          </a:p>
        </p:txBody>
      </p:sp>
    </p:spTree>
    <p:extLst>
      <p:ext uri="{BB962C8B-B14F-4D97-AF65-F5344CB8AC3E}">
        <p14:creationId xmlns:p14="http://schemas.microsoft.com/office/powerpoint/2010/main" val="5815070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6200"/>
            <a:ext cx="7467600" cy="1143000"/>
          </a:xfrm>
        </p:spPr>
        <p:txBody>
          <a:bodyPr/>
          <a:lstStyle/>
          <a:p>
            <a:r>
              <a:rPr lang="en-US" dirty="0" smtClean="0"/>
              <a:t>Joel Lubar</a:t>
            </a:r>
            <a:endParaRPr lang="en-US" dirty="0"/>
          </a:p>
        </p:txBody>
      </p:sp>
      <p:sp>
        <p:nvSpPr>
          <p:cNvPr id="3" name="Content Placeholder 2"/>
          <p:cNvSpPr>
            <a:spLocks noGrp="1"/>
          </p:cNvSpPr>
          <p:nvPr>
            <p:ph idx="1"/>
          </p:nvPr>
        </p:nvSpPr>
        <p:spPr>
          <a:xfrm>
            <a:off x="457200" y="1268413"/>
            <a:ext cx="6400799" cy="5473700"/>
          </a:xfrm>
        </p:spPr>
        <p:txBody>
          <a:bodyPr/>
          <a:lstStyle/>
          <a:p>
            <a:r>
              <a:rPr lang="en-US" dirty="0"/>
              <a:t>Joel </a:t>
            </a:r>
            <a:r>
              <a:rPr lang="en-US" dirty="0" err="1"/>
              <a:t>Lubar</a:t>
            </a:r>
            <a:r>
              <a:rPr lang="en-US" dirty="0"/>
              <a:t>, PhD. built on Barry </a:t>
            </a:r>
            <a:r>
              <a:rPr lang="en-US" dirty="0" err="1"/>
              <a:t>Sterman’s</a:t>
            </a:r>
            <a:r>
              <a:rPr lang="en-US" dirty="0"/>
              <a:t> work to develop the </a:t>
            </a:r>
            <a:r>
              <a:rPr lang="en-US" u="sng" dirty="0"/>
              <a:t>protocol for ADD/ADHD </a:t>
            </a:r>
            <a:r>
              <a:rPr lang="en-US" dirty="0"/>
              <a:t>that is still used today in the </a:t>
            </a:r>
            <a:r>
              <a:rPr lang="en-US" dirty="0" smtClean="0"/>
              <a:t>Braincore </a:t>
            </a:r>
            <a:r>
              <a:rPr lang="en-US" dirty="0"/>
              <a:t>protocol for ADD/ADHD.</a:t>
            </a:r>
          </a:p>
          <a:p>
            <a:pPr marL="0" indent="0">
              <a:buNone/>
            </a:pPr>
            <a:endParaRPr lang="en-US" dirty="0" smtClean="0"/>
          </a:p>
          <a:p>
            <a:r>
              <a:rPr lang="en-US" dirty="0"/>
              <a:t>Over 100 published articles</a:t>
            </a:r>
            <a:br>
              <a:rPr lang="en-US" dirty="0"/>
            </a:br>
            <a:endParaRPr lang="en-US" dirty="0" smtClean="0"/>
          </a:p>
          <a:p>
            <a:r>
              <a:rPr lang="en-US" dirty="0" smtClean="0"/>
              <a:t>More </a:t>
            </a:r>
            <a:r>
              <a:rPr lang="en-US" dirty="0"/>
              <a:t>than 25 studies showing the efficacy of neurofeedback for ADHD</a:t>
            </a:r>
          </a:p>
          <a:p>
            <a:pPr marL="0" indent="0">
              <a:buNone/>
            </a:pPr>
            <a:r>
              <a:rPr lang="en-US" dirty="0" smtClean="0"/>
              <a:t/>
            </a:r>
            <a:br>
              <a:rPr lang="en-US" dirty="0" smtClean="0"/>
            </a:br>
            <a:endParaRPr lang="en-US" dirty="0" smtClean="0"/>
          </a:p>
          <a:p>
            <a:pPr marL="0" indent="0">
              <a:buNone/>
            </a:pP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1447800"/>
            <a:ext cx="1771650" cy="2196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28954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95600" y="533400"/>
            <a:ext cx="6048375" cy="1109662"/>
          </a:xfrm>
        </p:spPr>
        <p:txBody>
          <a:bodyPr/>
          <a:lstStyle/>
          <a:p>
            <a:r>
              <a:rPr lang="en-US" dirty="0" smtClean="0"/>
              <a:t>BRAINWAVES</a:t>
            </a:r>
            <a:br>
              <a:rPr lang="en-US" dirty="0" smtClean="0"/>
            </a:br>
            <a:r>
              <a:rPr lang="en-US" dirty="0" smtClean="0"/>
              <a:t>A Window to the Brain</a:t>
            </a:r>
            <a:endParaRPr lang="en-US" dirty="0"/>
          </a:p>
        </p:txBody>
      </p:sp>
    </p:spTree>
    <p:extLst>
      <p:ext uri="{BB962C8B-B14F-4D97-AF65-F5344CB8AC3E}">
        <p14:creationId xmlns:p14="http://schemas.microsoft.com/office/powerpoint/2010/main" val="39618511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BRAIN </a:t>
            </a:r>
            <a:r>
              <a:rPr lang="en-US" dirty="0" smtClean="0"/>
              <a:t>WAVES</a:t>
            </a:r>
            <a:endParaRPr lang="en-US" dirty="0"/>
          </a:p>
        </p:txBody>
      </p:sp>
      <p:sp>
        <p:nvSpPr>
          <p:cNvPr id="3" name="Content Placeholder 2"/>
          <p:cNvSpPr>
            <a:spLocks noGrp="1"/>
          </p:cNvSpPr>
          <p:nvPr>
            <p:ph idx="1"/>
          </p:nvPr>
        </p:nvSpPr>
        <p:spPr>
          <a:xfrm>
            <a:off x="381000" y="1447800"/>
            <a:ext cx="8763000" cy="4419600"/>
          </a:xfrm>
        </p:spPr>
        <p:txBody>
          <a:bodyPr/>
          <a:lstStyle/>
          <a:p>
            <a:r>
              <a:rPr lang="en-US" sz="3200" dirty="0" smtClean="0"/>
              <a:t>There are 5 primary brainwaves:</a:t>
            </a:r>
            <a:br>
              <a:rPr lang="en-US" sz="3200" dirty="0" smtClean="0"/>
            </a:br>
            <a:endParaRPr lang="en-US" sz="1100" dirty="0" smtClean="0"/>
          </a:p>
          <a:p>
            <a:pPr marL="457200" lvl="1" indent="0">
              <a:buNone/>
            </a:pPr>
            <a:r>
              <a:rPr lang="en-US" sz="2700" dirty="0" smtClean="0"/>
              <a:t>	Delta Waves</a:t>
            </a:r>
            <a:r>
              <a:rPr lang="en-US" sz="2700" dirty="0" smtClean="0"/>
              <a:t/>
            </a:r>
            <a:br>
              <a:rPr lang="en-US" sz="2700" dirty="0" smtClean="0"/>
            </a:br>
            <a:endParaRPr lang="en-US" sz="1100" dirty="0" smtClean="0"/>
          </a:p>
          <a:p>
            <a:pPr marL="457200" lvl="1" indent="0">
              <a:buNone/>
            </a:pPr>
            <a:r>
              <a:rPr lang="en-US" sz="2700" dirty="0" smtClean="0"/>
              <a:t>	Beta Waves</a:t>
            </a:r>
            <a:r>
              <a:rPr lang="en-US" sz="2700" dirty="0" smtClean="0"/>
              <a:t/>
            </a:r>
            <a:br>
              <a:rPr lang="en-US" sz="2700" dirty="0" smtClean="0"/>
            </a:br>
            <a:endParaRPr lang="en-US" sz="1100" dirty="0" smtClean="0"/>
          </a:p>
          <a:p>
            <a:pPr marL="457200" lvl="1" indent="0">
              <a:buNone/>
            </a:pPr>
            <a:r>
              <a:rPr lang="en-US" sz="2700" dirty="0" smtClean="0"/>
              <a:t>	Theta Waves</a:t>
            </a:r>
            <a:r>
              <a:rPr lang="en-US" sz="2700" dirty="0" smtClean="0"/>
              <a:t/>
            </a:r>
            <a:br>
              <a:rPr lang="en-US" sz="2700" dirty="0" smtClean="0"/>
            </a:br>
            <a:endParaRPr lang="en-US" sz="1100" dirty="0" smtClean="0"/>
          </a:p>
          <a:p>
            <a:pPr marL="457200" lvl="1" indent="0">
              <a:buNone/>
            </a:pPr>
            <a:r>
              <a:rPr lang="en-US" sz="2700" dirty="0" smtClean="0"/>
              <a:t>	Alpha Waves</a:t>
            </a:r>
          </a:p>
          <a:p>
            <a:pPr lvl="1"/>
            <a:endParaRPr lang="en-US" sz="1100" dirty="0"/>
          </a:p>
          <a:p>
            <a:pPr marL="457200" lvl="1" indent="0">
              <a:buNone/>
            </a:pPr>
            <a:r>
              <a:rPr lang="en-US" sz="2700" dirty="0" smtClean="0"/>
              <a:t>	Sensorimotor Rhythm </a:t>
            </a:r>
            <a:r>
              <a:rPr lang="en-US" dirty="0" smtClean="0"/>
              <a:t/>
            </a:r>
            <a:br>
              <a:rPr lang="en-US" dirty="0" smtClean="0"/>
            </a:br>
            <a:endParaRPr lang="en-US" dirty="0" smtClean="0"/>
          </a:p>
        </p:txBody>
      </p:sp>
    </p:spTree>
    <p:extLst>
      <p:ext uri="{BB962C8B-B14F-4D97-AF65-F5344CB8AC3E}">
        <p14:creationId xmlns:p14="http://schemas.microsoft.com/office/powerpoint/2010/main" val="22765959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28613"/>
            <a:ext cx="7054850" cy="508000"/>
          </a:xfrm>
        </p:spPr>
        <p:txBody>
          <a:bodyPr/>
          <a:lstStyle/>
          <a:p>
            <a:r>
              <a:rPr lang="en-US" dirty="0" smtClean="0"/>
              <a:t>Electroencephalograph</a:t>
            </a:r>
            <a:endParaRPr lang="en-US" dirty="0"/>
          </a:p>
        </p:txBody>
      </p:sp>
      <p:sp>
        <p:nvSpPr>
          <p:cNvPr id="3" name="Content Placeholder 2"/>
          <p:cNvSpPr>
            <a:spLocks noGrp="1"/>
          </p:cNvSpPr>
          <p:nvPr>
            <p:ph idx="1"/>
          </p:nvPr>
        </p:nvSpPr>
        <p:spPr>
          <a:xfrm>
            <a:off x="1333500" y="4658163"/>
            <a:ext cx="6972300" cy="1804182"/>
          </a:xfrm>
        </p:spPr>
        <p:txBody>
          <a:bodyPr/>
          <a:lstStyle/>
          <a:p>
            <a:r>
              <a:rPr lang="en-US" dirty="0" smtClean="0"/>
              <a:t>A </a:t>
            </a:r>
            <a:r>
              <a:rPr lang="en-US" dirty="0"/>
              <a:t>noninvasive diagnostic tool that allows us to measure the different brainwaves.  </a:t>
            </a:r>
            <a:r>
              <a:rPr lang="en-US" dirty="0" smtClean="0"/>
              <a:t>As </a:t>
            </a:r>
            <a:r>
              <a:rPr lang="en-US" dirty="0"/>
              <a:t>such, it provides a window to the brain and how well it is functioning.  </a:t>
            </a:r>
            <a:endParaRPr lang="en-US" dirty="0" smtClean="0"/>
          </a:p>
          <a:p>
            <a:endParaRPr lang="en-US" dirty="0" smtClean="0"/>
          </a:p>
        </p:txBody>
      </p:sp>
      <p:pic>
        <p:nvPicPr>
          <p:cNvPr id="29368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299942"/>
            <a:ext cx="5943600" cy="334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409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BRAINWAVES</a:t>
            </a:r>
            <a:endParaRPr lang="en-US" dirty="0"/>
          </a:p>
        </p:txBody>
      </p:sp>
      <p:sp>
        <p:nvSpPr>
          <p:cNvPr id="3" name="Content Placeholder 2"/>
          <p:cNvSpPr>
            <a:spLocks noGrp="1"/>
          </p:cNvSpPr>
          <p:nvPr>
            <p:ph idx="1"/>
          </p:nvPr>
        </p:nvSpPr>
        <p:spPr>
          <a:xfrm>
            <a:off x="762001" y="1268413"/>
            <a:ext cx="8274050" cy="5473700"/>
          </a:xfrm>
        </p:spPr>
        <p:txBody>
          <a:bodyPr/>
          <a:lstStyle/>
          <a:p>
            <a:r>
              <a:rPr lang="en-US" dirty="0"/>
              <a:t>Brainwaves tell us how different areas of the brain are communicating.  </a:t>
            </a:r>
            <a:endParaRPr lang="en-US" dirty="0" smtClean="0"/>
          </a:p>
          <a:p>
            <a:endParaRPr lang="en-US" dirty="0"/>
          </a:p>
          <a:p>
            <a:r>
              <a:rPr lang="en-US" dirty="0" smtClean="0"/>
              <a:t>Each </a:t>
            </a:r>
            <a:r>
              <a:rPr lang="en-US" dirty="0"/>
              <a:t>of the 5 different brainwaves is associated with a particular state of mind.  </a:t>
            </a:r>
            <a:endParaRPr lang="en-US" dirty="0" smtClean="0"/>
          </a:p>
          <a:p>
            <a:endParaRPr lang="en-US" dirty="0"/>
          </a:p>
          <a:p>
            <a:r>
              <a:rPr lang="en-US" dirty="0" smtClean="0"/>
              <a:t>For </a:t>
            </a:r>
            <a:r>
              <a:rPr lang="en-US" dirty="0"/>
              <a:t>example, when you brain is externally focused and alert, the brain is producing beta waves.  When your brain is calm and relaxed it is producing alpha waves.</a:t>
            </a:r>
          </a:p>
          <a:p>
            <a:endParaRPr lang="en-US" dirty="0"/>
          </a:p>
        </p:txBody>
      </p:sp>
    </p:spTree>
    <p:extLst>
      <p:ext uri="{BB962C8B-B14F-4D97-AF65-F5344CB8AC3E}">
        <p14:creationId xmlns:p14="http://schemas.microsoft.com/office/powerpoint/2010/main" val="13182225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19400" y="609600"/>
            <a:ext cx="6048375" cy="1109662"/>
          </a:xfrm>
        </p:spPr>
        <p:txBody>
          <a:bodyPr/>
          <a:lstStyle/>
          <a:p>
            <a:r>
              <a:rPr lang="en-US" dirty="0" smtClean="0"/>
              <a:t>BRAINWAVES AND MENTAL STATES</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710225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DELTA WAVES</a:t>
            </a:r>
            <a:endParaRPr lang="en-US" dirty="0"/>
          </a:p>
        </p:txBody>
      </p:sp>
      <p:sp>
        <p:nvSpPr>
          <p:cNvPr id="3" name="Content Placeholder 2"/>
          <p:cNvSpPr>
            <a:spLocks noGrp="1"/>
          </p:cNvSpPr>
          <p:nvPr>
            <p:ph idx="1"/>
          </p:nvPr>
        </p:nvSpPr>
        <p:spPr>
          <a:xfrm>
            <a:off x="457201" y="1268413"/>
            <a:ext cx="8578850" cy="5473700"/>
          </a:xfrm>
        </p:spPr>
        <p:txBody>
          <a:bodyPr/>
          <a:lstStyle/>
          <a:p>
            <a:r>
              <a:rPr lang="en-US" dirty="0"/>
              <a:t>Delta waves are </a:t>
            </a:r>
            <a:r>
              <a:rPr lang="en-US" dirty="0" smtClean="0"/>
              <a:t>produced </a:t>
            </a:r>
            <a:r>
              <a:rPr lang="en-US" dirty="0"/>
              <a:t>during stages of deep sleep and they are associated with the production of Human Growth Hormone which is necessary for growth, healing and tissue repair.  </a:t>
            </a:r>
            <a:r>
              <a:rPr lang="en-US" dirty="0" smtClean="0"/>
              <a:t/>
            </a:r>
            <a:br>
              <a:rPr lang="en-US" dirty="0" smtClean="0"/>
            </a:br>
            <a:endParaRPr lang="en-US" dirty="0" smtClean="0"/>
          </a:p>
          <a:p>
            <a:r>
              <a:rPr lang="en-US" dirty="0" smtClean="0"/>
              <a:t>If </a:t>
            </a:r>
            <a:r>
              <a:rPr lang="en-US" dirty="0"/>
              <a:t>a person’s brain is unable to produce delta waves, then a deficiency of Human growth hormone may result.  </a:t>
            </a:r>
            <a:endParaRPr lang="en-US" dirty="0" smtClean="0"/>
          </a:p>
          <a:p>
            <a:endParaRPr lang="en-US" dirty="0"/>
          </a:p>
          <a:p>
            <a:r>
              <a:rPr lang="en-US" dirty="0" smtClean="0"/>
              <a:t>This </a:t>
            </a:r>
            <a:r>
              <a:rPr lang="en-US" dirty="0"/>
              <a:t>can lead to conditions such as fibromyalgia, tension headache, migraine headache, insomnia, and chronic pain.</a:t>
            </a:r>
            <a:br>
              <a:rPr lang="en-US" dirty="0"/>
            </a:br>
            <a:endParaRPr lang="en-US" dirty="0"/>
          </a:p>
        </p:txBody>
      </p:sp>
    </p:spTree>
    <p:extLst>
      <p:ext uri="{BB962C8B-B14F-4D97-AF65-F5344CB8AC3E}">
        <p14:creationId xmlns:p14="http://schemas.microsoft.com/office/powerpoint/2010/main" val="9726252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THETA WAVES</a:t>
            </a:r>
            <a:endParaRPr lang="en-US" dirty="0"/>
          </a:p>
        </p:txBody>
      </p:sp>
      <p:sp>
        <p:nvSpPr>
          <p:cNvPr id="3" name="Content Placeholder 2"/>
          <p:cNvSpPr>
            <a:spLocks noGrp="1"/>
          </p:cNvSpPr>
          <p:nvPr>
            <p:ph idx="1"/>
          </p:nvPr>
        </p:nvSpPr>
        <p:spPr>
          <a:xfrm>
            <a:off x="457201" y="1268413"/>
            <a:ext cx="8578850" cy="5473700"/>
          </a:xfrm>
        </p:spPr>
        <p:txBody>
          <a:bodyPr/>
          <a:lstStyle/>
          <a:p>
            <a:r>
              <a:rPr lang="en-US" dirty="0"/>
              <a:t>Theta waves are associated with a twilight state of mind.  These waves are produced when your brain is falling asleep. </a:t>
            </a:r>
            <a:endParaRPr lang="en-US" dirty="0" smtClean="0"/>
          </a:p>
          <a:p>
            <a:endParaRPr lang="en-US" dirty="0"/>
          </a:p>
          <a:p>
            <a:r>
              <a:rPr lang="en-US" dirty="0" smtClean="0"/>
              <a:t> </a:t>
            </a:r>
            <a:r>
              <a:rPr lang="en-US" dirty="0"/>
              <a:t>These waves are associated with memory retrieval and creativity.  </a:t>
            </a:r>
            <a:endParaRPr lang="en-US" dirty="0" smtClean="0"/>
          </a:p>
          <a:p>
            <a:endParaRPr lang="en-US" dirty="0"/>
          </a:p>
          <a:p>
            <a:r>
              <a:rPr lang="en-US" dirty="0" smtClean="0"/>
              <a:t>However</a:t>
            </a:r>
            <a:r>
              <a:rPr lang="en-US" dirty="0"/>
              <a:t>, when they are produced at inappropriate times, such as when a child is trying to concentrate in class, these waves may be associated with inattention and lack of focus.  </a:t>
            </a:r>
            <a:endParaRPr lang="en-US" dirty="0" smtClean="0"/>
          </a:p>
        </p:txBody>
      </p:sp>
    </p:spTree>
    <p:extLst>
      <p:ext uri="{BB962C8B-B14F-4D97-AF65-F5344CB8AC3E}">
        <p14:creationId xmlns:p14="http://schemas.microsoft.com/office/powerpoint/2010/main" val="42513534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THETA WAVES</a:t>
            </a:r>
            <a:endParaRPr lang="en-US" dirty="0"/>
          </a:p>
        </p:txBody>
      </p:sp>
      <p:sp>
        <p:nvSpPr>
          <p:cNvPr id="3" name="Content Placeholder 2"/>
          <p:cNvSpPr>
            <a:spLocks noGrp="1"/>
          </p:cNvSpPr>
          <p:nvPr>
            <p:ph idx="1"/>
          </p:nvPr>
        </p:nvSpPr>
        <p:spPr>
          <a:xfrm>
            <a:off x="457201" y="1268413"/>
            <a:ext cx="8578850" cy="5473700"/>
          </a:xfrm>
        </p:spPr>
        <p:txBody>
          <a:bodyPr/>
          <a:lstStyle/>
          <a:p>
            <a:r>
              <a:rPr lang="en-US" dirty="0" smtClean="0"/>
              <a:t>Over </a:t>
            </a:r>
            <a:r>
              <a:rPr lang="en-US" dirty="0"/>
              <a:t>25 different research studies have demonstrated that children and adults with ADHD produce unusually high levels of this wave.  </a:t>
            </a:r>
            <a:endParaRPr lang="en-US" dirty="0" smtClean="0"/>
          </a:p>
          <a:p>
            <a:endParaRPr lang="en-US" dirty="0"/>
          </a:p>
          <a:p>
            <a:r>
              <a:rPr lang="en-US" dirty="0" smtClean="0"/>
              <a:t>It </a:t>
            </a:r>
            <a:r>
              <a:rPr lang="en-US" dirty="0"/>
              <a:t>has been suggested that measuring Theta wave levels is the most accurate method for diagnosing ADHD.</a:t>
            </a:r>
          </a:p>
          <a:p>
            <a:r>
              <a:rPr lang="en-US" dirty="0"/>
              <a:t/>
            </a:r>
            <a:br>
              <a:rPr lang="en-US" dirty="0"/>
            </a:br>
            <a:endParaRPr lang="en-US" dirty="0"/>
          </a:p>
        </p:txBody>
      </p:sp>
    </p:spTree>
    <p:extLst>
      <p:ext uri="{BB962C8B-B14F-4D97-AF65-F5344CB8AC3E}">
        <p14:creationId xmlns:p14="http://schemas.microsoft.com/office/powerpoint/2010/main" val="32924448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NEUROFEEDBACK</a:t>
            </a:r>
            <a:endParaRPr lang="en-US" dirty="0"/>
          </a:p>
        </p:txBody>
      </p:sp>
      <p:sp>
        <p:nvSpPr>
          <p:cNvPr id="3" name="Content Placeholder 2"/>
          <p:cNvSpPr>
            <a:spLocks noGrp="1"/>
          </p:cNvSpPr>
          <p:nvPr>
            <p:ph idx="1"/>
          </p:nvPr>
        </p:nvSpPr>
        <p:spPr>
          <a:xfrm>
            <a:off x="762001" y="1268413"/>
            <a:ext cx="8274050" cy="5473700"/>
          </a:xfrm>
        </p:spPr>
        <p:txBody>
          <a:bodyPr/>
          <a:lstStyle/>
          <a:p>
            <a:endParaRPr lang="en-US" dirty="0" smtClean="0"/>
          </a:p>
          <a:p>
            <a:r>
              <a:rPr lang="en-US" dirty="0" smtClean="0"/>
              <a:t>Neurofeedback is a science</a:t>
            </a:r>
          </a:p>
          <a:p>
            <a:r>
              <a:rPr lang="en-US" dirty="0" smtClean="0"/>
              <a:t>A </a:t>
            </a:r>
            <a:r>
              <a:rPr lang="en-US" dirty="0" smtClean="0"/>
              <a:t>training method based on operant conditioning </a:t>
            </a:r>
          </a:p>
          <a:p>
            <a:r>
              <a:rPr lang="en-US" dirty="0" smtClean="0"/>
              <a:t>The patient is rewarded for producing a certain brainwave</a:t>
            </a:r>
          </a:p>
          <a:p>
            <a:r>
              <a:rPr lang="en-US" dirty="0" smtClean="0"/>
              <a:t>The reward may be visual, auditory or tactile</a:t>
            </a:r>
          </a:p>
          <a:p>
            <a:r>
              <a:rPr lang="en-US" dirty="0" smtClean="0"/>
              <a:t>The patient eventually learns how to control the production of the brainwave voluntarily</a:t>
            </a:r>
          </a:p>
          <a:p>
            <a:r>
              <a:rPr lang="en-US" dirty="0" smtClean="0"/>
              <a:t>This results in the alleviation of neurological symptoms</a:t>
            </a:r>
            <a:endParaRPr lang="en-US" dirty="0"/>
          </a:p>
        </p:txBody>
      </p:sp>
    </p:spTree>
    <p:extLst>
      <p:ext uri="{BB962C8B-B14F-4D97-AF65-F5344CB8AC3E}">
        <p14:creationId xmlns:p14="http://schemas.microsoft.com/office/powerpoint/2010/main" val="12507763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ALPHA WAVES</a:t>
            </a:r>
            <a:endParaRPr lang="en-US" dirty="0"/>
          </a:p>
        </p:txBody>
      </p:sp>
      <p:sp>
        <p:nvSpPr>
          <p:cNvPr id="3" name="Content Placeholder 2"/>
          <p:cNvSpPr>
            <a:spLocks noGrp="1"/>
          </p:cNvSpPr>
          <p:nvPr>
            <p:ph idx="1"/>
          </p:nvPr>
        </p:nvSpPr>
        <p:spPr>
          <a:xfrm>
            <a:off x="457201" y="1268413"/>
            <a:ext cx="8578850" cy="5473700"/>
          </a:xfrm>
        </p:spPr>
        <p:txBody>
          <a:bodyPr/>
          <a:lstStyle/>
          <a:p>
            <a:r>
              <a:rPr lang="en-US" dirty="0"/>
              <a:t>Alpha waves are also known as the meditative brain wave.  This is because when a person meditates the brain waves shift to alpha.  </a:t>
            </a:r>
            <a:endParaRPr lang="en-US" dirty="0" smtClean="0"/>
          </a:p>
          <a:p>
            <a:endParaRPr lang="en-US" dirty="0"/>
          </a:p>
          <a:p>
            <a:r>
              <a:rPr lang="en-US" dirty="0" smtClean="0"/>
              <a:t>Alpha </a:t>
            </a:r>
            <a:r>
              <a:rPr lang="en-US" dirty="0"/>
              <a:t>is associated with relaxation, calmness and a sense of wellbeing.   Alpha is also associated with the ability of the brain to enter deep sleep.  </a:t>
            </a:r>
            <a:endParaRPr lang="en-US" dirty="0" smtClean="0"/>
          </a:p>
          <a:p>
            <a:pPr marL="0" indent="0">
              <a:buNone/>
            </a:pPr>
            <a:endParaRPr lang="en-US" dirty="0"/>
          </a:p>
        </p:txBody>
      </p:sp>
    </p:spTree>
    <p:extLst>
      <p:ext uri="{BB962C8B-B14F-4D97-AF65-F5344CB8AC3E}">
        <p14:creationId xmlns:p14="http://schemas.microsoft.com/office/powerpoint/2010/main" val="42100687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ALPHA WAVES</a:t>
            </a:r>
            <a:endParaRPr lang="en-US" dirty="0"/>
          </a:p>
        </p:txBody>
      </p:sp>
      <p:sp>
        <p:nvSpPr>
          <p:cNvPr id="3" name="Content Placeholder 2"/>
          <p:cNvSpPr>
            <a:spLocks noGrp="1"/>
          </p:cNvSpPr>
          <p:nvPr>
            <p:ph idx="1"/>
          </p:nvPr>
        </p:nvSpPr>
        <p:spPr>
          <a:xfrm>
            <a:off x="457201" y="1268413"/>
            <a:ext cx="8578850" cy="5473700"/>
          </a:xfrm>
        </p:spPr>
        <p:txBody>
          <a:bodyPr/>
          <a:lstStyle/>
          <a:p>
            <a:r>
              <a:rPr lang="en-US" dirty="0" smtClean="0"/>
              <a:t>If </a:t>
            </a:r>
            <a:r>
              <a:rPr lang="en-US" dirty="0"/>
              <a:t>a person’s brain produces unusually low levels of alpha then it will be impossible to enter delta sleep – a disorder known as insomnia.  </a:t>
            </a:r>
            <a:endParaRPr lang="en-US" dirty="0" smtClean="0"/>
          </a:p>
          <a:p>
            <a:endParaRPr lang="en-US" dirty="0"/>
          </a:p>
          <a:p>
            <a:r>
              <a:rPr lang="en-US" dirty="0" smtClean="0"/>
              <a:t>This </a:t>
            </a:r>
            <a:r>
              <a:rPr lang="en-US" dirty="0"/>
              <a:t>finding has also been linked to conditions such as hyperactivity, migraine headache, tension headache, fibromyalgia.</a:t>
            </a:r>
          </a:p>
          <a:p>
            <a:pPr marL="0" indent="0">
              <a:buNone/>
            </a:pPr>
            <a:r>
              <a:rPr lang="en-US" dirty="0"/>
              <a:t/>
            </a:r>
            <a:br>
              <a:rPr lang="en-US" dirty="0"/>
            </a:br>
            <a:endParaRPr lang="en-US" dirty="0"/>
          </a:p>
        </p:txBody>
      </p:sp>
    </p:spTree>
    <p:extLst>
      <p:ext uri="{BB962C8B-B14F-4D97-AF65-F5344CB8AC3E}">
        <p14:creationId xmlns:p14="http://schemas.microsoft.com/office/powerpoint/2010/main" val="19722460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28613"/>
            <a:ext cx="7740650" cy="508000"/>
          </a:xfrm>
        </p:spPr>
        <p:txBody>
          <a:bodyPr/>
          <a:lstStyle/>
          <a:p>
            <a:r>
              <a:rPr lang="en-US" dirty="0" smtClean="0"/>
              <a:t>SENSORIMOTOR RHYTHM  (SMR)</a:t>
            </a:r>
            <a:endParaRPr lang="en-US" dirty="0"/>
          </a:p>
        </p:txBody>
      </p:sp>
      <p:sp>
        <p:nvSpPr>
          <p:cNvPr id="3" name="Content Placeholder 2"/>
          <p:cNvSpPr>
            <a:spLocks noGrp="1"/>
          </p:cNvSpPr>
          <p:nvPr>
            <p:ph idx="1"/>
          </p:nvPr>
        </p:nvSpPr>
        <p:spPr>
          <a:xfrm>
            <a:off x="457201" y="1268413"/>
            <a:ext cx="8578850" cy="5473700"/>
          </a:xfrm>
        </p:spPr>
        <p:txBody>
          <a:bodyPr/>
          <a:lstStyle/>
          <a:p>
            <a:r>
              <a:rPr lang="en-US" dirty="0"/>
              <a:t>These are the brain waves that are produced when a person is completely still and focused on one particular task. </a:t>
            </a:r>
            <a:endParaRPr lang="en-US" dirty="0" smtClean="0"/>
          </a:p>
          <a:p>
            <a:pPr marL="0" indent="0">
              <a:buNone/>
            </a:pPr>
            <a:r>
              <a:rPr lang="en-US" dirty="0" smtClean="0"/>
              <a:t> </a:t>
            </a:r>
          </a:p>
          <a:p>
            <a:r>
              <a:rPr lang="en-US" dirty="0" smtClean="0"/>
              <a:t>The </a:t>
            </a:r>
            <a:r>
              <a:rPr lang="en-US" dirty="0"/>
              <a:t>Olympic high diver standing atop his diving board just before the dive, or the golfer standing perfectly still just before his swing are just two examples of when the brain is producing SMR waves.  </a:t>
            </a:r>
            <a:endParaRPr lang="en-US" dirty="0"/>
          </a:p>
        </p:txBody>
      </p:sp>
    </p:spTree>
    <p:extLst>
      <p:ext uri="{BB962C8B-B14F-4D97-AF65-F5344CB8AC3E}">
        <p14:creationId xmlns:p14="http://schemas.microsoft.com/office/powerpoint/2010/main" val="42100687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28613"/>
            <a:ext cx="7740650" cy="508000"/>
          </a:xfrm>
        </p:spPr>
        <p:txBody>
          <a:bodyPr/>
          <a:lstStyle/>
          <a:p>
            <a:r>
              <a:rPr lang="en-US" dirty="0" smtClean="0"/>
              <a:t>SENSORIMOTOR RHYTHM  (SMR)</a:t>
            </a:r>
            <a:endParaRPr lang="en-US" dirty="0"/>
          </a:p>
        </p:txBody>
      </p:sp>
      <p:sp>
        <p:nvSpPr>
          <p:cNvPr id="3" name="Content Placeholder 2"/>
          <p:cNvSpPr>
            <a:spLocks noGrp="1"/>
          </p:cNvSpPr>
          <p:nvPr>
            <p:ph idx="1"/>
          </p:nvPr>
        </p:nvSpPr>
        <p:spPr>
          <a:xfrm>
            <a:off x="457201" y="1268413"/>
            <a:ext cx="8578850" cy="5473700"/>
          </a:xfrm>
        </p:spPr>
        <p:txBody>
          <a:bodyPr/>
          <a:lstStyle/>
          <a:p>
            <a:r>
              <a:rPr lang="en-US" dirty="0" smtClean="0"/>
              <a:t>The </a:t>
            </a:r>
            <a:r>
              <a:rPr lang="en-US" dirty="0"/>
              <a:t>ability of the brain to produce high levels of SMR has been linked to decreased hyperactivity and an increased resistance to seizures.  </a:t>
            </a:r>
            <a:endParaRPr lang="en-US" dirty="0" smtClean="0"/>
          </a:p>
          <a:p>
            <a:endParaRPr lang="en-US" dirty="0"/>
          </a:p>
          <a:p>
            <a:r>
              <a:rPr lang="en-US" dirty="0" smtClean="0"/>
              <a:t>Several </a:t>
            </a:r>
            <a:r>
              <a:rPr lang="en-US" dirty="0"/>
              <a:t>studies have shown that increasing levels of SMR may reduce grand mal seizures in epileptics by 70</a:t>
            </a:r>
            <a:r>
              <a:rPr lang="en-US" dirty="0" smtClean="0"/>
              <a:t>%.</a:t>
            </a:r>
          </a:p>
          <a:p>
            <a:endParaRPr lang="en-US" dirty="0"/>
          </a:p>
          <a:p>
            <a:r>
              <a:rPr lang="en-US" dirty="0" smtClean="0"/>
              <a:t>In addition, teaching a person to produce more SMR can help alleviate symptoms associated with ADHD </a:t>
            </a:r>
            <a:endParaRPr lang="en-US" dirty="0"/>
          </a:p>
        </p:txBody>
      </p:sp>
    </p:spTree>
    <p:extLst>
      <p:ext uri="{BB962C8B-B14F-4D97-AF65-F5344CB8AC3E}">
        <p14:creationId xmlns:p14="http://schemas.microsoft.com/office/powerpoint/2010/main" val="24358317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28613"/>
            <a:ext cx="7740650" cy="508000"/>
          </a:xfrm>
        </p:spPr>
        <p:txBody>
          <a:bodyPr/>
          <a:lstStyle/>
          <a:p>
            <a:r>
              <a:rPr lang="en-US" dirty="0" smtClean="0"/>
              <a:t>BETA WAVES</a:t>
            </a:r>
            <a:endParaRPr lang="en-US" dirty="0"/>
          </a:p>
        </p:txBody>
      </p:sp>
      <p:sp>
        <p:nvSpPr>
          <p:cNvPr id="3" name="Content Placeholder 2"/>
          <p:cNvSpPr>
            <a:spLocks noGrp="1"/>
          </p:cNvSpPr>
          <p:nvPr>
            <p:ph idx="1"/>
          </p:nvPr>
        </p:nvSpPr>
        <p:spPr>
          <a:xfrm>
            <a:off x="457201" y="1268413"/>
            <a:ext cx="8578850" cy="5473700"/>
          </a:xfrm>
        </p:spPr>
        <p:txBody>
          <a:bodyPr/>
          <a:lstStyle/>
          <a:p>
            <a:r>
              <a:rPr lang="en-US" dirty="0" smtClean="0"/>
              <a:t>The </a:t>
            </a:r>
            <a:r>
              <a:rPr lang="en-US" dirty="0"/>
              <a:t>brain produces beta waves when the individual is alert and externally </a:t>
            </a:r>
            <a:r>
              <a:rPr lang="en-US" dirty="0" smtClean="0"/>
              <a:t>focused.</a:t>
            </a:r>
          </a:p>
          <a:p>
            <a:endParaRPr lang="en-US" dirty="0" smtClean="0"/>
          </a:p>
          <a:p>
            <a:r>
              <a:rPr lang="en-US" dirty="0" smtClean="0"/>
              <a:t>Established </a:t>
            </a:r>
            <a:r>
              <a:rPr lang="en-US" dirty="0"/>
              <a:t>research studies have demonstrated that children and adults suffering from ADHD produce unusually low levels of beta waves.  </a:t>
            </a:r>
            <a:endParaRPr lang="en-US" dirty="0" smtClean="0"/>
          </a:p>
          <a:p>
            <a:pPr marL="0" indent="0">
              <a:buNone/>
            </a:pPr>
            <a:endParaRPr lang="en-US" dirty="0"/>
          </a:p>
        </p:txBody>
      </p:sp>
    </p:spTree>
    <p:extLst>
      <p:ext uri="{BB962C8B-B14F-4D97-AF65-F5344CB8AC3E}">
        <p14:creationId xmlns:p14="http://schemas.microsoft.com/office/powerpoint/2010/main" val="24358317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28613"/>
            <a:ext cx="7740650" cy="508000"/>
          </a:xfrm>
        </p:spPr>
        <p:txBody>
          <a:bodyPr/>
          <a:lstStyle/>
          <a:p>
            <a:r>
              <a:rPr lang="en-US" dirty="0" smtClean="0"/>
              <a:t>BETA WAVES</a:t>
            </a:r>
            <a:endParaRPr lang="en-US" dirty="0"/>
          </a:p>
        </p:txBody>
      </p:sp>
      <p:sp>
        <p:nvSpPr>
          <p:cNvPr id="3" name="Content Placeholder 2"/>
          <p:cNvSpPr>
            <a:spLocks noGrp="1"/>
          </p:cNvSpPr>
          <p:nvPr>
            <p:ph idx="1"/>
          </p:nvPr>
        </p:nvSpPr>
        <p:spPr>
          <a:xfrm>
            <a:off x="457201" y="1268413"/>
            <a:ext cx="8578850" cy="5473700"/>
          </a:xfrm>
        </p:spPr>
        <p:txBody>
          <a:bodyPr/>
          <a:lstStyle/>
          <a:p>
            <a:r>
              <a:rPr lang="en-US" dirty="0" smtClean="0"/>
              <a:t>This </a:t>
            </a:r>
            <a:r>
              <a:rPr lang="en-US" dirty="0"/>
              <a:t>finding may help explain why these patients are unable to stay focused on certain tasks.  </a:t>
            </a:r>
            <a:endParaRPr lang="en-US" dirty="0" smtClean="0"/>
          </a:p>
          <a:p>
            <a:endParaRPr lang="en-US" dirty="0"/>
          </a:p>
          <a:p>
            <a:r>
              <a:rPr lang="en-US" dirty="0" smtClean="0"/>
              <a:t>On </a:t>
            </a:r>
            <a:r>
              <a:rPr lang="en-US" dirty="0"/>
              <a:t>the other hand, if the brain produces too many of these beta waves the individual may become hyperactive and anxious.</a:t>
            </a:r>
          </a:p>
          <a:p>
            <a:endParaRPr lang="en-US" dirty="0"/>
          </a:p>
        </p:txBody>
      </p:sp>
    </p:spTree>
    <p:extLst>
      <p:ext uri="{BB962C8B-B14F-4D97-AF65-F5344CB8AC3E}">
        <p14:creationId xmlns:p14="http://schemas.microsoft.com/office/powerpoint/2010/main" val="23315610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SUMMARY OF BRAIN </a:t>
            </a:r>
            <a:r>
              <a:rPr lang="en-US" sz="3200" dirty="0" smtClean="0"/>
              <a:t>WAVES AND </a:t>
            </a:r>
            <a:r>
              <a:rPr lang="en-US" sz="3200" dirty="0" smtClean="0"/>
              <a:t>MENTAL </a:t>
            </a:r>
            <a:r>
              <a:rPr lang="en-US" sz="3200" dirty="0" smtClean="0"/>
              <a:t>STATES</a:t>
            </a:r>
            <a:endParaRPr lang="en-US" sz="3200" dirty="0"/>
          </a:p>
        </p:txBody>
      </p:sp>
      <p:sp>
        <p:nvSpPr>
          <p:cNvPr id="3" name="Content Placeholder 2"/>
          <p:cNvSpPr>
            <a:spLocks noGrp="1"/>
          </p:cNvSpPr>
          <p:nvPr>
            <p:ph idx="1"/>
          </p:nvPr>
        </p:nvSpPr>
        <p:spPr>
          <a:xfrm>
            <a:off x="609600" y="1828800"/>
            <a:ext cx="8162778" cy="4419600"/>
          </a:xfrm>
        </p:spPr>
        <p:txBody>
          <a:bodyPr/>
          <a:lstStyle/>
          <a:p>
            <a:r>
              <a:rPr lang="en-US" sz="2700" dirty="0" smtClean="0"/>
              <a:t>Delta </a:t>
            </a:r>
            <a:r>
              <a:rPr lang="en-US" sz="2700" dirty="0" smtClean="0"/>
              <a:t>Waves – Deep Sleep, </a:t>
            </a:r>
            <a:r>
              <a:rPr lang="en-US" sz="2700" dirty="0" smtClean="0"/>
              <a:t>Human Growth Hormone Production</a:t>
            </a:r>
          </a:p>
          <a:p>
            <a:pPr marL="0" indent="0">
              <a:buNone/>
            </a:pPr>
            <a:endParaRPr lang="en-US" sz="1100" dirty="0" smtClean="0"/>
          </a:p>
          <a:p>
            <a:r>
              <a:rPr lang="en-US" sz="2700" dirty="0"/>
              <a:t>Theta Waves – </a:t>
            </a:r>
            <a:r>
              <a:rPr lang="en-US" sz="2700" dirty="0" smtClean="0"/>
              <a:t>Twilight</a:t>
            </a:r>
          </a:p>
          <a:p>
            <a:endParaRPr lang="en-US" sz="1100" dirty="0"/>
          </a:p>
          <a:p>
            <a:r>
              <a:rPr lang="en-US" sz="2700" dirty="0"/>
              <a:t>Alpha Waves – Meditation, </a:t>
            </a:r>
            <a:r>
              <a:rPr lang="en-US" sz="2700" dirty="0" smtClean="0"/>
              <a:t>Health</a:t>
            </a:r>
          </a:p>
          <a:p>
            <a:endParaRPr lang="en-US" sz="1100" dirty="0"/>
          </a:p>
          <a:p>
            <a:r>
              <a:rPr lang="en-US" sz="2700" dirty="0"/>
              <a:t>SMR – Extremely alert and perfectly still</a:t>
            </a:r>
            <a:r>
              <a:rPr lang="en-US" sz="2700" dirty="0" smtClean="0"/>
              <a:t/>
            </a:r>
            <a:br>
              <a:rPr lang="en-US" sz="2700" dirty="0" smtClean="0"/>
            </a:br>
            <a:endParaRPr lang="en-US" sz="1100" dirty="0"/>
          </a:p>
          <a:p>
            <a:r>
              <a:rPr lang="en-US" sz="2700" dirty="0" smtClean="0"/>
              <a:t>Beta </a:t>
            </a:r>
            <a:r>
              <a:rPr lang="en-US" sz="2700" dirty="0"/>
              <a:t>Waves – Problem Solving, Focused, </a:t>
            </a:r>
            <a:r>
              <a:rPr lang="en-US" sz="2700" dirty="0" smtClean="0"/>
              <a:t>Alert</a:t>
            </a:r>
            <a:br>
              <a:rPr lang="en-US" sz="2700" dirty="0" smtClean="0"/>
            </a:br>
            <a:endParaRPr lang="en-US" sz="2700" dirty="0"/>
          </a:p>
          <a:p>
            <a:pPr marL="0" indent="0">
              <a:buNone/>
            </a:pPr>
            <a:r>
              <a:rPr lang="en-US" sz="2700" dirty="0" smtClean="0"/>
              <a:t/>
            </a:r>
            <a:br>
              <a:rPr lang="en-US" sz="2700" dirty="0" smtClean="0"/>
            </a:br>
            <a:endParaRPr lang="en-US" sz="2700" dirty="0"/>
          </a:p>
          <a:p>
            <a:endParaRPr lang="en-US" sz="2700" dirty="0"/>
          </a:p>
          <a:p>
            <a:r>
              <a:rPr lang="en-US" dirty="0" smtClean="0"/>
              <a:t/>
            </a:r>
            <a:br>
              <a:rPr lang="en-US" dirty="0" smtClean="0"/>
            </a:br>
            <a:endParaRPr lang="en-US"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19400" y="609600"/>
            <a:ext cx="6048375" cy="1109662"/>
          </a:xfrm>
        </p:spPr>
        <p:txBody>
          <a:bodyPr/>
          <a:lstStyle/>
          <a:p>
            <a:r>
              <a:rPr lang="en-US" dirty="0" smtClean="0"/>
              <a:t>NEUROLOGICAL DYSREGULATION</a:t>
            </a:r>
            <a:endParaRPr lang="en-US" dirty="0"/>
          </a:p>
        </p:txBody>
      </p:sp>
      <p:sp>
        <p:nvSpPr>
          <p:cNvPr id="3" name="Subtitle 2"/>
          <p:cNvSpPr>
            <a:spLocks noGrp="1"/>
          </p:cNvSpPr>
          <p:nvPr>
            <p:ph type="subTitle" idx="1"/>
          </p:nvPr>
        </p:nvSpPr>
        <p:spPr>
          <a:xfrm>
            <a:off x="4495800" y="3657600"/>
            <a:ext cx="4549775" cy="696912"/>
          </a:xfrm>
        </p:spPr>
        <p:txBody>
          <a:bodyPr/>
          <a:lstStyle/>
          <a:p>
            <a:r>
              <a:rPr lang="en-US" dirty="0" smtClean="0"/>
              <a:t>DYSREGULTAION OF </a:t>
            </a:r>
          </a:p>
          <a:p>
            <a:r>
              <a:rPr lang="en-US" dirty="0" smtClean="0"/>
              <a:t>BRAIN WAVE PATTERNS</a:t>
            </a:r>
            <a:endParaRPr lang="en-US" dirty="0"/>
          </a:p>
        </p:txBody>
      </p:sp>
    </p:spTree>
    <p:extLst>
      <p:ext uri="{BB962C8B-B14F-4D97-AF65-F5344CB8AC3E}">
        <p14:creationId xmlns:p14="http://schemas.microsoft.com/office/powerpoint/2010/main" val="25531185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NEUROLOGICAL DYSREGULATION</a:t>
            </a:r>
            <a:endParaRPr lang="en-US" sz="3200" dirty="0"/>
          </a:p>
        </p:txBody>
      </p:sp>
      <p:sp>
        <p:nvSpPr>
          <p:cNvPr id="3" name="Content Placeholder 2"/>
          <p:cNvSpPr>
            <a:spLocks noGrp="1"/>
          </p:cNvSpPr>
          <p:nvPr>
            <p:ph idx="1"/>
          </p:nvPr>
        </p:nvSpPr>
        <p:spPr>
          <a:xfrm>
            <a:off x="685801" y="1268413"/>
            <a:ext cx="8350250" cy="5473700"/>
          </a:xfrm>
        </p:spPr>
        <p:txBody>
          <a:bodyPr/>
          <a:lstStyle/>
          <a:p>
            <a:r>
              <a:rPr lang="en-US" dirty="0"/>
              <a:t>Neurological Dysregulation refers to the inability of the brain to regulate itself.  </a:t>
            </a:r>
            <a:endParaRPr lang="en-US" dirty="0" smtClean="0"/>
          </a:p>
          <a:p>
            <a:endParaRPr lang="en-US" dirty="0"/>
          </a:p>
          <a:p>
            <a:r>
              <a:rPr lang="en-US" dirty="0" smtClean="0"/>
              <a:t>This </a:t>
            </a:r>
            <a:r>
              <a:rPr lang="en-US" dirty="0"/>
              <a:t>results in miscommunication within the brain and the production of abnormal or atypical brain wave patterns.  </a:t>
            </a:r>
            <a:endParaRPr lang="en-US" dirty="0" smtClean="0"/>
          </a:p>
        </p:txBody>
      </p:sp>
    </p:spTree>
    <p:extLst>
      <p:ext uri="{BB962C8B-B14F-4D97-AF65-F5344CB8AC3E}">
        <p14:creationId xmlns:p14="http://schemas.microsoft.com/office/powerpoint/2010/main" val="12492858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NEUROLOGICAL DYSREGULATION</a:t>
            </a:r>
            <a:endParaRPr lang="en-US" sz="3200" dirty="0"/>
          </a:p>
        </p:txBody>
      </p:sp>
      <p:sp>
        <p:nvSpPr>
          <p:cNvPr id="3" name="Content Placeholder 2"/>
          <p:cNvSpPr>
            <a:spLocks noGrp="1"/>
          </p:cNvSpPr>
          <p:nvPr>
            <p:ph idx="1"/>
          </p:nvPr>
        </p:nvSpPr>
        <p:spPr>
          <a:xfrm>
            <a:off x="685801" y="1268413"/>
            <a:ext cx="8350250" cy="5473700"/>
          </a:xfrm>
        </p:spPr>
        <p:txBody>
          <a:bodyPr/>
          <a:lstStyle/>
          <a:p>
            <a:r>
              <a:rPr lang="en-US" dirty="0" smtClean="0"/>
              <a:t>This </a:t>
            </a:r>
            <a:r>
              <a:rPr lang="en-US" dirty="0"/>
              <a:t>condition may be caused by poor nutrition, emotional or physical trauma or stress, drugs and toxins, or a subluxated spine.  </a:t>
            </a:r>
            <a:endParaRPr lang="en-US" dirty="0" smtClean="0"/>
          </a:p>
          <a:p>
            <a:endParaRPr lang="en-US" dirty="0"/>
          </a:p>
          <a:p>
            <a:r>
              <a:rPr lang="en-US" dirty="0" smtClean="0"/>
              <a:t>Neurological </a:t>
            </a:r>
            <a:r>
              <a:rPr lang="en-US" dirty="0"/>
              <a:t>Dysregulation is associated with ADHD, Migraine and Tension Headache, Insomnia, Fibromyalgia and Chronic pain as well as many others.  </a:t>
            </a:r>
            <a:endParaRPr lang="en-US" dirty="0" smtClean="0"/>
          </a:p>
          <a:p>
            <a:endParaRPr lang="en-US" dirty="0"/>
          </a:p>
          <a:p>
            <a:r>
              <a:rPr lang="en-US" dirty="0" smtClean="0"/>
              <a:t>It </a:t>
            </a:r>
            <a:r>
              <a:rPr lang="en-US" dirty="0"/>
              <a:t>has also been shown to be a factor in Parkinson’s, autism and Asperger’s syndromes.</a:t>
            </a:r>
            <a:endParaRPr lang="en-US" dirty="0"/>
          </a:p>
        </p:txBody>
      </p:sp>
    </p:spTree>
    <p:extLst>
      <p:ext uri="{BB962C8B-B14F-4D97-AF65-F5344CB8AC3E}">
        <p14:creationId xmlns:p14="http://schemas.microsoft.com/office/powerpoint/2010/main" val="7164169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Neurofeedback is like learning to ride a bike</a:t>
            </a:r>
            <a:endParaRPr lang="en-US" dirty="0"/>
          </a:p>
        </p:txBody>
      </p:sp>
      <p:sp>
        <p:nvSpPr>
          <p:cNvPr id="3" name="Content Placeholder 2"/>
          <p:cNvSpPr>
            <a:spLocks noGrp="1"/>
          </p:cNvSpPr>
          <p:nvPr>
            <p:ph idx="1"/>
          </p:nvPr>
        </p:nvSpPr>
        <p:spPr>
          <a:xfrm>
            <a:off x="609601" y="1268413"/>
            <a:ext cx="8426450" cy="5473700"/>
          </a:xfrm>
        </p:spPr>
        <p:txBody>
          <a:bodyPr/>
          <a:lstStyle/>
          <a:p>
            <a:r>
              <a:rPr lang="en-US" dirty="0" smtClean="0"/>
              <a:t>If a parent explains to a child how to ride a bike, that child would still not be able to ride one.</a:t>
            </a:r>
          </a:p>
          <a:p>
            <a:endParaRPr lang="en-US" dirty="0" smtClean="0"/>
          </a:p>
          <a:p>
            <a:r>
              <a:rPr lang="en-US" dirty="0" smtClean="0"/>
              <a:t>The mind’s knowledge does not always translate into information for our brain</a:t>
            </a:r>
          </a:p>
          <a:p>
            <a:pPr marL="0" indent="0">
              <a:buNone/>
            </a:pPr>
            <a:endParaRPr lang="en-US" dirty="0" smtClean="0"/>
          </a:p>
          <a:p>
            <a:r>
              <a:rPr lang="en-US" dirty="0" smtClean="0"/>
              <a:t>Or brain learns from experience, and we do that with the help of feedback</a:t>
            </a:r>
            <a:endParaRPr lang="en-US" dirty="0"/>
          </a:p>
        </p:txBody>
      </p:sp>
    </p:spTree>
    <p:extLst>
      <p:ext uri="{BB962C8B-B14F-4D97-AF65-F5344CB8AC3E}">
        <p14:creationId xmlns:p14="http://schemas.microsoft.com/office/powerpoint/2010/main" val="31252232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19400" y="838200"/>
            <a:ext cx="6048375" cy="1109662"/>
          </a:xfrm>
        </p:spPr>
        <p:txBody>
          <a:bodyPr/>
          <a:lstStyle/>
          <a:p>
            <a:r>
              <a:rPr lang="en-US" dirty="0" smtClean="0"/>
              <a:t>DYSREGULATED PATTERNS AND ASSOCIATED CONDITIONS</a:t>
            </a:r>
            <a:endParaRPr lang="en-US" dirty="0"/>
          </a:p>
        </p:txBody>
      </p:sp>
    </p:spTree>
    <p:extLst>
      <p:ext uri="{BB962C8B-B14F-4D97-AF65-F5344CB8AC3E}">
        <p14:creationId xmlns:p14="http://schemas.microsoft.com/office/powerpoint/2010/main" val="313392412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CONDITIONS RELATED TO DYSREGULATED PATTERNS</a:t>
            </a:r>
            <a:endParaRPr lang="en-US" sz="2800" dirty="0"/>
          </a:p>
        </p:txBody>
      </p:sp>
      <p:sp>
        <p:nvSpPr>
          <p:cNvPr id="3" name="Content Placeholder 2"/>
          <p:cNvSpPr>
            <a:spLocks noGrp="1"/>
          </p:cNvSpPr>
          <p:nvPr>
            <p:ph idx="1"/>
          </p:nvPr>
        </p:nvSpPr>
        <p:spPr>
          <a:xfrm>
            <a:off x="609600" y="1447800"/>
            <a:ext cx="7696200" cy="4267200"/>
          </a:xfrm>
        </p:spPr>
        <p:txBody>
          <a:bodyPr/>
          <a:lstStyle/>
          <a:p>
            <a:r>
              <a:rPr lang="en-US" sz="3200" dirty="0" smtClean="0"/>
              <a:t>Each Condition has an associated Dysregulated Pattern of brain wave activity</a:t>
            </a:r>
            <a:br>
              <a:rPr lang="en-US" sz="3200" dirty="0" smtClean="0"/>
            </a:br>
            <a:endParaRPr lang="en-US" sz="3200" dirty="0" smtClean="0"/>
          </a:p>
          <a:p>
            <a:r>
              <a:rPr lang="en-US" sz="3200" dirty="0" smtClean="0"/>
              <a:t>The initial Braincore EEG evaluation will identify these dysregulated patterns</a:t>
            </a:r>
          </a:p>
          <a:p>
            <a:pPr marL="0" indent="0">
              <a:buNone/>
            </a:pPr>
            <a:endParaRPr lang="en-US" dirty="0" smtClean="0"/>
          </a:p>
          <a:p>
            <a:pPr marL="0" indent="0">
              <a:buNone/>
            </a:pPr>
            <a:endParaRPr lang="en-US" dirty="0" smtClean="0"/>
          </a:p>
        </p:txBody>
      </p:sp>
    </p:spTree>
    <p:extLst>
      <p:ext uri="{BB962C8B-B14F-4D97-AF65-F5344CB8AC3E}">
        <p14:creationId xmlns:p14="http://schemas.microsoft.com/office/powerpoint/2010/main" val="332394347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ADHD</a:t>
            </a:r>
            <a:endParaRPr lang="en-US" dirty="0"/>
          </a:p>
        </p:txBody>
      </p:sp>
      <p:sp>
        <p:nvSpPr>
          <p:cNvPr id="3" name="Content Placeholder 2"/>
          <p:cNvSpPr>
            <a:spLocks noGrp="1"/>
          </p:cNvSpPr>
          <p:nvPr>
            <p:ph idx="1"/>
          </p:nvPr>
        </p:nvSpPr>
        <p:spPr>
          <a:xfrm>
            <a:off x="609601" y="1600199"/>
            <a:ext cx="8426450" cy="5141913"/>
          </a:xfrm>
        </p:spPr>
        <p:txBody>
          <a:bodyPr/>
          <a:lstStyle/>
          <a:p>
            <a:r>
              <a:rPr lang="en-US" dirty="0"/>
              <a:t>Over 30 years of university based research has demonstrated that the brains of children and adults suffering with ADHD produce too many theta waves and too few beta waves resulting in an ability to concentrate and pay attention.  </a:t>
            </a:r>
            <a:r>
              <a:rPr lang="en-US" dirty="0" smtClean="0"/>
              <a:t/>
            </a:r>
            <a:br>
              <a:rPr lang="en-US" dirty="0" smtClean="0"/>
            </a:br>
            <a:endParaRPr lang="en-US" dirty="0" smtClean="0"/>
          </a:p>
          <a:p>
            <a:r>
              <a:rPr lang="en-US" dirty="0" smtClean="0"/>
              <a:t>In </a:t>
            </a:r>
            <a:r>
              <a:rPr lang="en-US" dirty="0"/>
              <a:t>some cases the individual may become hyperactive to compensate for the lack of focus.  </a:t>
            </a:r>
            <a:endParaRPr lang="en-US" dirty="0" smtClean="0"/>
          </a:p>
        </p:txBody>
      </p:sp>
    </p:spTree>
    <p:extLst>
      <p:ext uri="{BB962C8B-B14F-4D97-AF65-F5344CB8AC3E}">
        <p14:creationId xmlns:p14="http://schemas.microsoft.com/office/powerpoint/2010/main" val="417916345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ADHD</a:t>
            </a:r>
            <a:endParaRPr lang="en-US" dirty="0"/>
          </a:p>
        </p:txBody>
      </p:sp>
      <p:sp>
        <p:nvSpPr>
          <p:cNvPr id="3" name="Content Placeholder 2"/>
          <p:cNvSpPr>
            <a:spLocks noGrp="1"/>
          </p:cNvSpPr>
          <p:nvPr>
            <p:ph idx="1"/>
          </p:nvPr>
        </p:nvSpPr>
        <p:spPr>
          <a:xfrm>
            <a:off x="609601" y="1904999"/>
            <a:ext cx="8426450" cy="4837113"/>
          </a:xfrm>
        </p:spPr>
        <p:txBody>
          <a:bodyPr/>
          <a:lstStyle/>
          <a:p>
            <a:r>
              <a:rPr lang="en-US" dirty="0" smtClean="0"/>
              <a:t>BrainCore </a:t>
            </a:r>
            <a:r>
              <a:rPr lang="en-US" dirty="0"/>
              <a:t>Therapy is a drugless, noninvasive procedure designed to reverse this abnormal brainwave pattern </a:t>
            </a:r>
            <a:r>
              <a:rPr lang="en-US" dirty="0" smtClean="0"/>
              <a:t>through neurofeedback training and </a:t>
            </a:r>
            <a:r>
              <a:rPr lang="en-US" dirty="0"/>
              <a:t>reduce or eliminate the symptoms associated with ADHD.</a:t>
            </a:r>
          </a:p>
        </p:txBody>
      </p:sp>
    </p:spTree>
    <p:extLst>
      <p:ext uri="{BB962C8B-B14F-4D97-AF65-F5344CB8AC3E}">
        <p14:creationId xmlns:p14="http://schemas.microsoft.com/office/powerpoint/2010/main" val="361615458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MIGRAINE / TENSION HEADACHES</a:t>
            </a:r>
            <a:endParaRPr lang="en-US" dirty="0"/>
          </a:p>
        </p:txBody>
      </p:sp>
      <p:sp>
        <p:nvSpPr>
          <p:cNvPr id="3" name="Content Placeholder 2"/>
          <p:cNvSpPr>
            <a:spLocks noGrp="1"/>
          </p:cNvSpPr>
          <p:nvPr>
            <p:ph idx="1"/>
          </p:nvPr>
        </p:nvSpPr>
        <p:spPr>
          <a:xfrm>
            <a:off x="609601" y="1268413"/>
            <a:ext cx="8426450" cy="5473700"/>
          </a:xfrm>
        </p:spPr>
        <p:txBody>
          <a:bodyPr/>
          <a:lstStyle/>
          <a:p>
            <a:pPr marL="0" indent="0">
              <a:buNone/>
            </a:pPr>
            <a:endParaRPr lang="en-US" dirty="0"/>
          </a:p>
          <a:p>
            <a:r>
              <a:rPr lang="en-US" dirty="0" smtClean="0"/>
              <a:t>The </a:t>
            </a:r>
            <a:r>
              <a:rPr lang="en-US" dirty="0"/>
              <a:t>brainwave pattern of people suffering with headaches typically demonstrates low levels of alpha waves and high levels of beta waves.  </a:t>
            </a:r>
            <a:endParaRPr lang="en-US" dirty="0" smtClean="0"/>
          </a:p>
          <a:p>
            <a:endParaRPr lang="en-US" dirty="0"/>
          </a:p>
          <a:p>
            <a:r>
              <a:rPr lang="en-US" dirty="0" smtClean="0"/>
              <a:t>This </a:t>
            </a:r>
            <a:r>
              <a:rPr lang="en-US" dirty="0"/>
              <a:t>pattern causes the brain to become hyperactive, making it more susceptible to environmental triggers that spark the onset of a headache.    </a:t>
            </a:r>
            <a:endParaRPr lang="en-US" dirty="0" smtClean="0"/>
          </a:p>
          <a:p>
            <a:endParaRPr lang="en-US" dirty="0"/>
          </a:p>
        </p:txBody>
      </p:sp>
    </p:spTree>
    <p:extLst>
      <p:ext uri="{BB962C8B-B14F-4D97-AF65-F5344CB8AC3E}">
        <p14:creationId xmlns:p14="http://schemas.microsoft.com/office/powerpoint/2010/main" val="262370981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MIGRAINE / TENSION HEADACHES</a:t>
            </a:r>
            <a:endParaRPr lang="en-US" dirty="0"/>
          </a:p>
        </p:txBody>
      </p:sp>
      <p:sp>
        <p:nvSpPr>
          <p:cNvPr id="3" name="Content Placeholder 2"/>
          <p:cNvSpPr>
            <a:spLocks noGrp="1"/>
          </p:cNvSpPr>
          <p:nvPr>
            <p:ph idx="1"/>
          </p:nvPr>
        </p:nvSpPr>
        <p:spPr>
          <a:xfrm>
            <a:off x="609601" y="1752599"/>
            <a:ext cx="8426450" cy="4989513"/>
          </a:xfrm>
        </p:spPr>
        <p:txBody>
          <a:bodyPr/>
          <a:lstStyle/>
          <a:p>
            <a:r>
              <a:rPr lang="en-US" dirty="0" smtClean="0"/>
              <a:t>BrainCore </a:t>
            </a:r>
            <a:r>
              <a:rPr lang="en-US" dirty="0"/>
              <a:t>Therapy is a drugless, noninvasive procedure designed to reverse this abnormal brainwave pattern and reduce or eliminate headaches by calming the brain </a:t>
            </a:r>
            <a:r>
              <a:rPr lang="en-US" u="sng" dirty="0"/>
              <a:t>making it less susceptible to triggers.</a:t>
            </a:r>
          </a:p>
          <a:p>
            <a:endParaRPr lang="en-US" dirty="0"/>
          </a:p>
        </p:txBody>
      </p:sp>
    </p:spTree>
    <p:extLst>
      <p:ext uri="{BB962C8B-B14F-4D97-AF65-F5344CB8AC3E}">
        <p14:creationId xmlns:p14="http://schemas.microsoft.com/office/powerpoint/2010/main" val="378762085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INSOMNIA</a:t>
            </a:r>
            <a:endParaRPr lang="en-US" dirty="0"/>
          </a:p>
        </p:txBody>
      </p:sp>
      <p:sp>
        <p:nvSpPr>
          <p:cNvPr id="3" name="Content Placeholder 2"/>
          <p:cNvSpPr>
            <a:spLocks noGrp="1"/>
          </p:cNvSpPr>
          <p:nvPr>
            <p:ph idx="1"/>
          </p:nvPr>
        </p:nvSpPr>
        <p:spPr>
          <a:xfrm>
            <a:off x="457201" y="1268413"/>
            <a:ext cx="8578850" cy="5473700"/>
          </a:xfrm>
        </p:spPr>
        <p:txBody>
          <a:bodyPr/>
          <a:lstStyle/>
          <a:p>
            <a:r>
              <a:rPr lang="en-US" dirty="0" smtClean="0"/>
              <a:t>Studies </a:t>
            </a:r>
            <a:r>
              <a:rPr lang="en-US" dirty="0"/>
              <a:t>show an increased mortality risk for those reporting less than either six or seven hours per night.  </a:t>
            </a:r>
            <a:endParaRPr lang="en-US" dirty="0" smtClean="0"/>
          </a:p>
          <a:p>
            <a:endParaRPr lang="en-US" dirty="0"/>
          </a:p>
          <a:p>
            <a:r>
              <a:rPr lang="en-US" dirty="0" smtClean="0"/>
              <a:t>One </a:t>
            </a:r>
            <a:r>
              <a:rPr lang="en-US" dirty="0"/>
              <a:t>study found that reduced sleep time is a greater mortality risk than smoking, high blood pressure, and heart disease. </a:t>
            </a:r>
            <a:endParaRPr lang="en-US" dirty="0" smtClean="0"/>
          </a:p>
        </p:txBody>
      </p:sp>
    </p:spTree>
    <p:extLst>
      <p:ext uri="{BB962C8B-B14F-4D97-AF65-F5344CB8AC3E}">
        <p14:creationId xmlns:p14="http://schemas.microsoft.com/office/powerpoint/2010/main" val="253774171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INSOMNIA</a:t>
            </a:r>
            <a:endParaRPr lang="en-US" dirty="0"/>
          </a:p>
        </p:txBody>
      </p:sp>
      <p:sp>
        <p:nvSpPr>
          <p:cNvPr id="3" name="Content Placeholder 2"/>
          <p:cNvSpPr>
            <a:spLocks noGrp="1"/>
          </p:cNvSpPr>
          <p:nvPr>
            <p:ph idx="1"/>
          </p:nvPr>
        </p:nvSpPr>
        <p:spPr>
          <a:xfrm>
            <a:off x="457201" y="1268413"/>
            <a:ext cx="8578850" cy="5473700"/>
          </a:xfrm>
        </p:spPr>
        <p:txBody>
          <a:bodyPr/>
          <a:lstStyle/>
          <a:p>
            <a:r>
              <a:rPr lang="en-US" dirty="0" smtClean="0"/>
              <a:t>BrainCore </a:t>
            </a:r>
            <a:r>
              <a:rPr lang="en-US" dirty="0"/>
              <a:t>Therapy is a drugless, noninvasive procedure designed to reverse the abnormal brainwave pattern associated with insomnia thereby </a:t>
            </a:r>
            <a:r>
              <a:rPr lang="en-US" u="sng" dirty="0"/>
              <a:t>allowing the brain to comfortably move into deep sleep</a:t>
            </a:r>
            <a:r>
              <a:rPr lang="en-US" dirty="0"/>
              <a:t> and reduce the risk of developing a serious medical condition.</a:t>
            </a:r>
            <a:br>
              <a:rPr lang="en-US" dirty="0"/>
            </a:br>
            <a:endParaRPr lang="en-US" dirty="0"/>
          </a:p>
        </p:txBody>
      </p:sp>
    </p:spTree>
    <p:extLst>
      <p:ext uri="{BB962C8B-B14F-4D97-AF65-F5344CB8AC3E}">
        <p14:creationId xmlns:p14="http://schemas.microsoft.com/office/powerpoint/2010/main" val="161622790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CHRONIC PAIN AND FIBROMYALGIA</a:t>
            </a:r>
            <a:endParaRPr lang="en-US" dirty="0"/>
          </a:p>
        </p:txBody>
      </p:sp>
      <p:sp>
        <p:nvSpPr>
          <p:cNvPr id="3" name="Content Placeholder 2"/>
          <p:cNvSpPr>
            <a:spLocks noGrp="1"/>
          </p:cNvSpPr>
          <p:nvPr>
            <p:ph idx="1"/>
          </p:nvPr>
        </p:nvSpPr>
        <p:spPr>
          <a:xfrm>
            <a:off x="685801" y="1268413"/>
            <a:ext cx="8350250" cy="5473700"/>
          </a:xfrm>
        </p:spPr>
        <p:txBody>
          <a:bodyPr/>
          <a:lstStyle/>
          <a:p>
            <a:r>
              <a:rPr lang="en-US" dirty="0" smtClean="0"/>
              <a:t>Research </a:t>
            </a:r>
            <a:r>
              <a:rPr lang="en-US" dirty="0"/>
              <a:t>out of Canada in the mid 1970’s demonstrated that these conditions are linked directly to an inability to produce delta waves during deep sleep states.  </a:t>
            </a:r>
            <a:r>
              <a:rPr lang="en-US" dirty="0" smtClean="0"/>
              <a:t/>
            </a:r>
            <a:br>
              <a:rPr lang="en-US" dirty="0" smtClean="0"/>
            </a:br>
            <a:endParaRPr lang="en-US" dirty="0" smtClean="0"/>
          </a:p>
          <a:p>
            <a:r>
              <a:rPr lang="en-US" dirty="0" smtClean="0"/>
              <a:t>This </a:t>
            </a:r>
            <a:r>
              <a:rPr lang="en-US" dirty="0"/>
              <a:t>irregular pattern of brainwave activity results in the conditions known as Fibromyalgia and chronic syndrome. </a:t>
            </a:r>
          </a:p>
        </p:txBody>
      </p:sp>
    </p:spTree>
    <p:extLst>
      <p:ext uri="{BB962C8B-B14F-4D97-AF65-F5344CB8AC3E}">
        <p14:creationId xmlns:p14="http://schemas.microsoft.com/office/powerpoint/2010/main" val="368273107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CHRONIC PAIN AND FIBROMYALGIA</a:t>
            </a:r>
            <a:endParaRPr lang="en-US" dirty="0"/>
          </a:p>
        </p:txBody>
      </p:sp>
      <p:sp>
        <p:nvSpPr>
          <p:cNvPr id="3" name="Content Placeholder 2"/>
          <p:cNvSpPr>
            <a:spLocks noGrp="1"/>
          </p:cNvSpPr>
          <p:nvPr>
            <p:ph idx="1"/>
          </p:nvPr>
        </p:nvSpPr>
        <p:spPr>
          <a:xfrm>
            <a:off x="685801" y="1268413"/>
            <a:ext cx="8350250" cy="5473700"/>
          </a:xfrm>
        </p:spPr>
        <p:txBody>
          <a:bodyPr/>
          <a:lstStyle/>
          <a:p>
            <a:r>
              <a:rPr lang="en-US" dirty="0" smtClean="0"/>
              <a:t>BrainCore </a:t>
            </a:r>
            <a:r>
              <a:rPr lang="en-US" dirty="0"/>
              <a:t>Therapy is a drugless, noninvasive procedure designed to reverse the abnormal brainwave pattern associated with fibromyalgia and chronic pain allowing the brain to </a:t>
            </a:r>
            <a:r>
              <a:rPr lang="en-US" u="sng" dirty="0"/>
              <a:t>enter delta sleep</a:t>
            </a:r>
            <a:r>
              <a:rPr lang="en-US" dirty="0"/>
              <a:t> and eliminate the symptoms associated with these debilitating conditions.</a:t>
            </a:r>
          </a:p>
        </p:txBody>
      </p:sp>
    </p:spTree>
    <p:extLst>
      <p:ext uri="{BB962C8B-B14F-4D97-AF65-F5344CB8AC3E}">
        <p14:creationId xmlns:p14="http://schemas.microsoft.com/office/powerpoint/2010/main" val="34704775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143000"/>
            <a:ext cx="3657599" cy="1855787"/>
          </a:xfrm>
        </p:spPr>
        <p:txBody>
          <a:bodyPr/>
          <a:lstStyle/>
          <a:p>
            <a:r>
              <a:rPr lang="en-US" sz="3600" b="1" dirty="0" smtClean="0"/>
              <a:t>In this case, gravity is the feedback</a:t>
            </a:r>
            <a:endParaRPr lang="en-US" sz="36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5800" y="609600"/>
            <a:ext cx="3897549" cy="5181600"/>
          </a:xfrm>
          <a:prstGeom prst="rect">
            <a:avLst/>
          </a:prstGeom>
        </p:spPr>
      </p:pic>
    </p:spTree>
    <p:extLst>
      <p:ext uri="{BB962C8B-B14F-4D97-AF65-F5344CB8AC3E}">
        <p14:creationId xmlns:p14="http://schemas.microsoft.com/office/powerpoint/2010/main" val="410628937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9913" y="304800"/>
            <a:ext cx="7561262" cy="508000"/>
          </a:xfrm>
        </p:spPr>
        <p:txBody>
          <a:bodyPr/>
          <a:lstStyle/>
          <a:p>
            <a:r>
              <a:rPr lang="en-US" sz="2800" dirty="0" smtClean="0"/>
              <a:t>OTHER CONDITIONS RELATED TO DYSREGULATED PATTERNS</a:t>
            </a:r>
            <a:endParaRPr lang="en-US" sz="2800" dirty="0"/>
          </a:p>
        </p:txBody>
      </p:sp>
      <p:sp>
        <p:nvSpPr>
          <p:cNvPr id="3" name="Content Placeholder 2"/>
          <p:cNvSpPr>
            <a:spLocks noGrp="1"/>
          </p:cNvSpPr>
          <p:nvPr>
            <p:ph idx="1"/>
          </p:nvPr>
        </p:nvSpPr>
        <p:spPr>
          <a:xfrm>
            <a:off x="609600" y="1447800"/>
            <a:ext cx="7696200" cy="4267200"/>
          </a:xfrm>
        </p:spPr>
        <p:txBody>
          <a:bodyPr/>
          <a:lstStyle/>
          <a:p>
            <a:r>
              <a:rPr lang="en-US" dirty="0" smtClean="0"/>
              <a:t>Autism and Asperger’s Syndrome</a:t>
            </a:r>
          </a:p>
          <a:p>
            <a:r>
              <a:rPr lang="en-US" dirty="0" smtClean="0"/>
              <a:t>Depression</a:t>
            </a:r>
          </a:p>
          <a:p>
            <a:r>
              <a:rPr lang="en-US" dirty="0" smtClean="0"/>
              <a:t>Learning Disorders</a:t>
            </a:r>
          </a:p>
          <a:p>
            <a:r>
              <a:rPr lang="en-US" dirty="0" smtClean="0"/>
              <a:t>Dyslexia</a:t>
            </a:r>
          </a:p>
          <a:p>
            <a:r>
              <a:rPr lang="en-US" dirty="0" smtClean="0"/>
              <a:t>Tics</a:t>
            </a:r>
          </a:p>
          <a:p>
            <a:r>
              <a:rPr lang="en-US" dirty="0" smtClean="0"/>
              <a:t>Tourette's Syndrome</a:t>
            </a:r>
          </a:p>
        </p:txBody>
      </p:sp>
    </p:spTree>
    <p:extLst>
      <p:ext uri="{BB962C8B-B14F-4D97-AF65-F5344CB8AC3E}">
        <p14:creationId xmlns:p14="http://schemas.microsoft.com/office/powerpoint/2010/main" val="392838666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9913" y="304800"/>
            <a:ext cx="7561262" cy="508000"/>
          </a:xfrm>
        </p:spPr>
        <p:txBody>
          <a:bodyPr/>
          <a:lstStyle/>
          <a:p>
            <a:r>
              <a:rPr lang="en-US" sz="2800" dirty="0" smtClean="0"/>
              <a:t>OTHER CONDITIONS RELATED TO DYSREGULATED PATTERNS</a:t>
            </a:r>
            <a:endParaRPr lang="en-US" sz="2800" dirty="0"/>
          </a:p>
        </p:txBody>
      </p:sp>
      <p:sp>
        <p:nvSpPr>
          <p:cNvPr id="3" name="Content Placeholder 2"/>
          <p:cNvSpPr>
            <a:spLocks noGrp="1"/>
          </p:cNvSpPr>
          <p:nvPr>
            <p:ph idx="1"/>
          </p:nvPr>
        </p:nvSpPr>
        <p:spPr>
          <a:xfrm>
            <a:off x="609600" y="1447800"/>
            <a:ext cx="7696200" cy="4267200"/>
          </a:xfrm>
        </p:spPr>
        <p:txBody>
          <a:bodyPr/>
          <a:lstStyle/>
          <a:p>
            <a:r>
              <a:rPr lang="en-US" dirty="0" smtClean="0"/>
              <a:t>Memory Loss</a:t>
            </a:r>
          </a:p>
          <a:p>
            <a:r>
              <a:rPr lang="en-US" dirty="0"/>
              <a:t>Chronic Fatigue </a:t>
            </a:r>
            <a:r>
              <a:rPr lang="en-US" dirty="0" smtClean="0"/>
              <a:t>Syndrome</a:t>
            </a:r>
            <a:endParaRPr lang="en-US" dirty="0"/>
          </a:p>
          <a:p>
            <a:r>
              <a:rPr lang="en-US" dirty="0" smtClean="0"/>
              <a:t>Some cases of Traumatic Brain Injury</a:t>
            </a:r>
          </a:p>
          <a:p>
            <a:r>
              <a:rPr lang="en-US" dirty="0" smtClean="0"/>
              <a:t>Some cases of paralysis</a:t>
            </a:r>
          </a:p>
          <a:p>
            <a:r>
              <a:rPr lang="en-US" dirty="0"/>
              <a:t>Panic and Anxiety Disorders</a:t>
            </a:r>
          </a:p>
          <a:p>
            <a:r>
              <a:rPr lang="en-US" dirty="0"/>
              <a:t>Post Stroke </a:t>
            </a:r>
            <a:r>
              <a:rPr lang="en-US" dirty="0" smtClean="0"/>
              <a:t>Syndrome</a:t>
            </a:r>
            <a:endParaRPr lang="en-US" dirty="0"/>
          </a:p>
        </p:txBody>
      </p:sp>
    </p:spTree>
    <p:extLst>
      <p:ext uri="{BB962C8B-B14F-4D97-AF65-F5344CB8AC3E}">
        <p14:creationId xmlns:p14="http://schemas.microsoft.com/office/powerpoint/2010/main" val="288280109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CAUSES OF DYSREGULATED PATTERNS</a:t>
            </a:r>
            <a:endParaRPr lang="en-US" dirty="0"/>
          </a:p>
        </p:txBody>
      </p:sp>
      <p:sp>
        <p:nvSpPr>
          <p:cNvPr id="3" name="Content Placeholder 2"/>
          <p:cNvSpPr>
            <a:spLocks noGrp="1"/>
          </p:cNvSpPr>
          <p:nvPr>
            <p:ph idx="1"/>
          </p:nvPr>
        </p:nvSpPr>
        <p:spPr>
          <a:xfrm>
            <a:off x="762000" y="1828800"/>
            <a:ext cx="7619999" cy="3532187"/>
          </a:xfrm>
        </p:spPr>
        <p:txBody>
          <a:bodyPr/>
          <a:lstStyle/>
          <a:p>
            <a:pPr lvl="0"/>
            <a:r>
              <a:rPr lang="en-US" sz="3600" dirty="0">
                <a:solidFill>
                  <a:srgbClr val="4D4D4D"/>
                </a:solidFill>
              </a:rPr>
              <a:t>Subluxation</a:t>
            </a:r>
          </a:p>
          <a:p>
            <a:pPr lvl="0"/>
            <a:r>
              <a:rPr lang="en-US" sz="3600" dirty="0">
                <a:solidFill>
                  <a:srgbClr val="4D4D4D"/>
                </a:solidFill>
              </a:rPr>
              <a:t>Emotional and/or Physical Stress</a:t>
            </a:r>
          </a:p>
          <a:p>
            <a:pPr lvl="0"/>
            <a:r>
              <a:rPr lang="en-US" sz="3600" dirty="0">
                <a:solidFill>
                  <a:srgbClr val="4D4D4D"/>
                </a:solidFill>
              </a:rPr>
              <a:t>Trauma</a:t>
            </a:r>
          </a:p>
          <a:p>
            <a:pPr lvl="0"/>
            <a:r>
              <a:rPr lang="en-US" sz="3600" dirty="0">
                <a:solidFill>
                  <a:srgbClr val="4D4D4D"/>
                </a:solidFill>
              </a:rPr>
              <a:t>Drugs / Toxins</a:t>
            </a:r>
          </a:p>
          <a:p>
            <a:pPr lvl="0"/>
            <a:r>
              <a:rPr lang="en-US" sz="3600" dirty="0">
                <a:solidFill>
                  <a:srgbClr val="4D4D4D"/>
                </a:solidFill>
              </a:rPr>
              <a:t>Poor Nutrition</a:t>
            </a:r>
          </a:p>
          <a:p>
            <a:endParaRPr lang="en-US" dirty="0"/>
          </a:p>
        </p:txBody>
      </p:sp>
    </p:spTree>
    <p:extLst>
      <p:ext uri="{BB962C8B-B14F-4D97-AF65-F5344CB8AC3E}">
        <p14:creationId xmlns:p14="http://schemas.microsoft.com/office/powerpoint/2010/main" val="222821601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19400" y="609600"/>
            <a:ext cx="6048375" cy="1109662"/>
          </a:xfrm>
        </p:spPr>
        <p:txBody>
          <a:bodyPr/>
          <a:lstStyle/>
          <a:p>
            <a:r>
              <a:rPr lang="en-US" dirty="0" smtClean="0"/>
              <a:t>BRAINCORE THERAPY</a:t>
            </a:r>
            <a:endParaRPr lang="en-US" dirty="0"/>
          </a:p>
        </p:txBody>
      </p:sp>
      <p:sp>
        <p:nvSpPr>
          <p:cNvPr id="3" name="Subtitle 2"/>
          <p:cNvSpPr>
            <a:spLocks noGrp="1"/>
          </p:cNvSpPr>
          <p:nvPr>
            <p:ph type="subTitle" idx="1"/>
          </p:nvPr>
        </p:nvSpPr>
        <p:spPr>
          <a:xfrm>
            <a:off x="4953000" y="3048000"/>
            <a:ext cx="3914775" cy="1371600"/>
          </a:xfrm>
        </p:spPr>
        <p:txBody>
          <a:bodyPr/>
          <a:lstStyle/>
          <a:p>
            <a:r>
              <a:rPr lang="en-US" dirty="0"/>
              <a:t>The BrainCore Neurofeedback </a:t>
            </a:r>
            <a:r>
              <a:rPr lang="en-US" dirty="0" smtClean="0"/>
              <a:t>System:</a:t>
            </a:r>
          </a:p>
          <a:p>
            <a:r>
              <a:rPr lang="en-US" dirty="0" smtClean="0"/>
              <a:t>Training the brain to produce normal brain wave patterns</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BRAINCORE TRAINING SESSIONS</a:t>
            </a:r>
            <a:endParaRPr lang="en-US" dirty="0"/>
          </a:p>
        </p:txBody>
      </p:sp>
      <p:sp>
        <p:nvSpPr>
          <p:cNvPr id="3" name="Content Placeholder 2"/>
          <p:cNvSpPr>
            <a:spLocks noGrp="1"/>
          </p:cNvSpPr>
          <p:nvPr>
            <p:ph idx="1"/>
          </p:nvPr>
        </p:nvSpPr>
        <p:spPr>
          <a:xfrm>
            <a:off x="609601" y="1268413"/>
            <a:ext cx="8426450" cy="5473700"/>
          </a:xfrm>
        </p:spPr>
        <p:txBody>
          <a:bodyPr/>
          <a:lstStyle/>
          <a:p>
            <a:r>
              <a:rPr lang="en-US" dirty="0" smtClean="0"/>
              <a:t>EEG Report is correlated with patient symptoms and protocol is selected</a:t>
            </a:r>
            <a:br>
              <a:rPr lang="en-US" dirty="0" smtClean="0"/>
            </a:br>
            <a:endParaRPr lang="en-US" dirty="0" smtClean="0"/>
          </a:p>
          <a:p>
            <a:r>
              <a:rPr lang="en-US" dirty="0" smtClean="0"/>
              <a:t>Neurofeedback sessions are begun</a:t>
            </a:r>
            <a:br>
              <a:rPr lang="en-US" dirty="0" smtClean="0"/>
            </a:br>
            <a:endParaRPr lang="en-US" dirty="0" smtClean="0"/>
          </a:p>
          <a:p>
            <a:r>
              <a:rPr lang="en-US" dirty="0" smtClean="0"/>
              <a:t>Feedback may be in the form of:</a:t>
            </a:r>
          </a:p>
          <a:p>
            <a:pPr lvl="1"/>
            <a:r>
              <a:rPr lang="en-US" sz="2800" dirty="0" smtClean="0"/>
              <a:t>DVD</a:t>
            </a:r>
          </a:p>
          <a:p>
            <a:pPr lvl="1"/>
            <a:r>
              <a:rPr lang="en-US" sz="2800" dirty="0" smtClean="0"/>
              <a:t>Pac Man</a:t>
            </a:r>
          </a:p>
          <a:p>
            <a:pPr lvl="1"/>
            <a:r>
              <a:rPr lang="en-US" sz="2800" dirty="0" smtClean="0"/>
              <a:t>Puzzle</a:t>
            </a:r>
          </a:p>
          <a:p>
            <a:pPr lvl="1"/>
            <a:r>
              <a:rPr lang="en-US" sz="2800" dirty="0" smtClean="0"/>
              <a:t>And others</a:t>
            </a:r>
          </a:p>
        </p:txBody>
      </p:sp>
    </p:spTree>
    <p:extLst>
      <p:ext uri="{BB962C8B-B14F-4D97-AF65-F5344CB8AC3E}">
        <p14:creationId xmlns:p14="http://schemas.microsoft.com/office/powerpoint/2010/main" val="214156491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3600" y="228599"/>
            <a:ext cx="4953000" cy="6408413"/>
          </a:xfrm>
          <a:prstGeom prst="rect">
            <a:avLst/>
          </a:prstGeom>
        </p:spPr>
      </p:pic>
    </p:spTree>
    <p:extLst>
      <p:ext uri="{BB962C8B-B14F-4D97-AF65-F5344CB8AC3E}">
        <p14:creationId xmlns:p14="http://schemas.microsoft.com/office/powerpoint/2010/main" val="196075152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TESTIMONIALS</a:t>
            </a:r>
            <a:endParaRPr lang="en-US" dirty="0"/>
          </a:p>
        </p:txBody>
      </p:sp>
      <p:sp>
        <p:nvSpPr>
          <p:cNvPr id="3" name="Content Placeholder 2"/>
          <p:cNvSpPr>
            <a:spLocks noGrp="1"/>
          </p:cNvSpPr>
          <p:nvPr>
            <p:ph idx="1"/>
          </p:nvPr>
        </p:nvSpPr>
        <p:spPr>
          <a:xfrm>
            <a:off x="685800" y="2514600"/>
            <a:ext cx="8197850" cy="1550987"/>
          </a:xfrm>
        </p:spPr>
        <p:txBody>
          <a:bodyPr/>
          <a:lstStyle/>
          <a:p>
            <a:endParaRPr lang="en-US" dirty="0" smtClean="0"/>
          </a:p>
          <a:p>
            <a:pPr marL="0" indent="0">
              <a:buNone/>
            </a:pPr>
            <a:r>
              <a:rPr lang="en-US" sz="4000" b="1" dirty="0" smtClean="0">
                <a:solidFill>
                  <a:schemeClr val="bg2">
                    <a:lumMod val="90000"/>
                    <a:lumOff val="10000"/>
                  </a:schemeClr>
                </a:solidFill>
              </a:rPr>
              <a:t>www.braincoretherapy.com</a:t>
            </a:r>
            <a:endParaRPr lang="en-US" sz="4000" b="1" dirty="0" smtClean="0">
              <a:solidFill>
                <a:schemeClr val="bg2">
                  <a:lumMod val="90000"/>
                  <a:lumOff val="10000"/>
                </a:schemeClr>
              </a:solidFill>
            </a:endParaRPr>
          </a:p>
          <a:p>
            <a:pPr marL="0" indent="0">
              <a:buNone/>
            </a:pPr>
            <a:endParaRPr lang="en-US" sz="4000" b="1" dirty="0">
              <a:solidFill>
                <a:schemeClr val="bg2">
                  <a:lumMod val="90000"/>
                  <a:lumOff val="10000"/>
                </a:schemeClr>
              </a:solidFill>
            </a:endParaRPr>
          </a:p>
        </p:txBody>
      </p:sp>
    </p:spTree>
    <p:extLst>
      <p:ext uri="{BB962C8B-B14F-4D97-AF65-F5344CB8AC3E}">
        <p14:creationId xmlns:p14="http://schemas.microsoft.com/office/powerpoint/2010/main" val="250120661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838200"/>
            <a:ext cx="6048375" cy="1109662"/>
          </a:xfrm>
        </p:spPr>
        <p:txBody>
          <a:bodyPr/>
          <a:lstStyle/>
          <a:p>
            <a:r>
              <a:rPr lang="en-US" dirty="0" smtClean="0"/>
              <a:t>A SPECIAL GIFT FOR ATTENDING</a:t>
            </a:r>
            <a:endParaRPr lang="en-US" dirty="0"/>
          </a:p>
        </p:txBody>
      </p:sp>
      <p:sp>
        <p:nvSpPr>
          <p:cNvPr id="3" name="Subtitle 2"/>
          <p:cNvSpPr>
            <a:spLocks noGrp="1"/>
          </p:cNvSpPr>
          <p:nvPr>
            <p:ph type="subTitle" idx="1"/>
          </p:nvPr>
        </p:nvSpPr>
        <p:spPr>
          <a:xfrm>
            <a:off x="4343400" y="3124200"/>
            <a:ext cx="4625975" cy="696912"/>
          </a:xfrm>
        </p:spPr>
        <p:txBody>
          <a:bodyPr/>
          <a:lstStyle/>
          <a:p>
            <a:r>
              <a:rPr lang="en-US" dirty="0" smtClean="0"/>
              <a:t>Complimentary BrainCore EEG Evaluation</a:t>
            </a:r>
            <a:endParaRPr lang="en-US" dirty="0"/>
          </a:p>
        </p:txBody>
      </p:sp>
    </p:spTree>
    <p:extLst>
      <p:ext uri="{BB962C8B-B14F-4D97-AF65-F5344CB8AC3E}">
        <p14:creationId xmlns:p14="http://schemas.microsoft.com/office/powerpoint/2010/main" val="7412562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10308"/>
            <a:ext cx="3886199" cy="5473700"/>
          </a:xfrm>
        </p:spPr>
        <p:txBody>
          <a:bodyPr/>
          <a:lstStyle/>
          <a:p>
            <a:r>
              <a:rPr lang="en-US" dirty="0" smtClean="0"/>
              <a:t>Sometimes tools can assist the learning process such as using training wheels</a:t>
            </a:r>
          </a:p>
          <a:p>
            <a:endParaRPr lang="en-US" dirty="0" smtClean="0"/>
          </a:p>
          <a:p>
            <a:endParaRPr lang="en-US" dirty="0"/>
          </a:p>
          <a:p>
            <a:r>
              <a:rPr lang="en-US" dirty="0" smtClean="0"/>
              <a:t>Eventually the brain develops new neural connections that translates into look mom, I can do it</a:t>
            </a:r>
            <a:endParaRPr lang="en-US"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r="27166" b="8915"/>
          <a:stretch/>
        </p:blipFill>
        <p:spPr>
          <a:xfrm>
            <a:off x="4572000" y="3810000"/>
            <a:ext cx="2803483" cy="26670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2200" y="183574"/>
            <a:ext cx="2151302" cy="3223152"/>
          </a:xfrm>
          <a:prstGeom prst="rect">
            <a:avLst/>
          </a:prstGeom>
        </p:spPr>
      </p:pic>
    </p:spTree>
    <p:extLst>
      <p:ext uri="{BB962C8B-B14F-4D97-AF65-F5344CB8AC3E}">
        <p14:creationId xmlns:p14="http://schemas.microsoft.com/office/powerpoint/2010/main" val="28490524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4191000"/>
            <a:ext cx="6477000" cy="1676400"/>
          </a:xfrm>
        </p:spPr>
        <p:txBody>
          <a:bodyPr/>
          <a:lstStyle/>
          <a:p>
            <a:r>
              <a:rPr lang="en-US" dirty="0" smtClean="0"/>
              <a:t>Just as you always remember how to ride a bike, improvements made with neurofeedback are permanent</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685800"/>
            <a:ext cx="5181600" cy="3438144"/>
          </a:xfrm>
          <a:prstGeom prst="rect">
            <a:avLst/>
          </a:prstGeom>
        </p:spPr>
      </p:pic>
    </p:spTree>
    <p:extLst>
      <p:ext uri="{BB962C8B-B14F-4D97-AF65-F5344CB8AC3E}">
        <p14:creationId xmlns:p14="http://schemas.microsoft.com/office/powerpoint/2010/main" val="6461550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RESEARCH</a:t>
            </a:r>
            <a:endParaRPr lang="en-US" dirty="0"/>
          </a:p>
        </p:txBody>
      </p:sp>
      <p:sp>
        <p:nvSpPr>
          <p:cNvPr id="3" name="Content Placeholder 2"/>
          <p:cNvSpPr>
            <a:spLocks noGrp="1"/>
          </p:cNvSpPr>
          <p:nvPr>
            <p:ph idx="1"/>
          </p:nvPr>
        </p:nvSpPr>
        <p:spPr>
          <a:xfrm>
            <a:off x="609601" y="1268413"/>
            <a:ext cx="8426450" cy="5473700"/>
          </a:xfrm>
        </p:spPr>
        <p:txBody>
          <a:bodyPr/>
          <a:lstStyle/>
          <a:p>
            <a:r>
              <a:rPr lang="en-US" dirty="0" smtClean="0"/>
              <a:t>In fact, Dr Frank H. Duffy, a Professor and Pediatric Neurologist at Harvard </a:t>
            </a:r>
            <a:br>
              <a:rPr lang="en-US" dirty="0" smtClean="0"/>
            </a:br>
            <a:r>
              <a:rPr lang="en-US" dirty="0" smtClean="0"/>
              <a:t>Medical School, stated that </a:t>
            </a:r>
            <a:br>
              <a:rPr lang="en-US" dirty="0" smtClean="0"/>
            </a:br>
            <a:r>
              <a:rPr lang="en-US" dirty="0" smtClean="0"/>
              <a:t/>
            </a:r>
            <a:br>
              <a:rPr lang="en-US" dirty="0" smtClean="0"/>
            </a:br>
            <a:r>
              <a:rPr lang="en-US" dirty="0" smtClean="0"/>
              <a:t>“Neurofeedback should play a major therapeutic role in many difficult areas.  In </a:t>
            </a:r>
            <a:r>
              <a:rPr lang="en-US" dirty="0" smtClean="0"/>
              <a:t>my opinion, if any medication had demonstrated such a wide spectrum of efficacy it would be universally accepted and widely used”</a:t>
            </a:r>
            <a:endParaRPr lang="en-US" dirty="0"/>
          </a:p>
        </p:txBody>
      </p:sp>
    </p:spTree>
    <p:extLst>
      <p:ext uri="{BB962C8B-B14F-4D97-AF65-F5344CB8AC3E}">
        <p14:creationId xmlns:p14="http://schemas.microsoft.com/office/powerpoint/2010/main" val="32193021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533400"/>
            <a:ext cx="7696200" cy="2057400"/>
          </a:xfrm>
        </p:spPr>
        <p:txBody>
          <a:bodyPr/>
          <a:lstStyle/>
          <a:p>
            <a:r>
              <a:rPr lang="en-US" dirty="0" smtClean="0"/>
              <a:t>THE STERMAN STUDIES</a:t>
            </a:r>
            <a:endParaRPr lang="en-US" dirty="0"/>
          </a:p>
        </p:txBody>
      </p:sp>
      <p:pic>
        <p:nvPicPr>
          <p:cNvPr id="1026" name="Picture 2" descr="http://www.futurehealth.org/sterm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3048000"/>
            <a:ext cx="1295400" cy="2095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081395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template">
  <a:themeElements>
    <a:clrScheme name="template 10">
      <a:dk1>
        <a:srgbClr val="4D4D4D"/>
      </a:dk1>
      <a:lt1>
        <a:srgbClr val="FFFFFF"/>
      </a:lt1>
      <a:dk2>
        <a:srgbClr val="4D4D4D"/>
      </a:dk2>
      <a:lt2>
        <a:srgbClr val="052B4D"/>
      </a:lt2>
      <a:accent1>
        <a:srgbClr val="3D88B1"/>
      </a:accent1>
      <a:accent2>
        <a:srgbClr val="2083C1"/>
      </a:accent2>
      <a:accent3>
        <a:srgbClr val="FFFFFF"/>
      </a:accent3>
      <a:accent4>
        <a:srgbClr val="404040"/>
      </a:accent4>
      <a:accent5>
        <a:srgbClr val="AFC3D5"/>
      </a:accent5>
      <a:accent6>
        <a:srgbClr val="1C76AF"/>
      </a:accent6>
      <a:hlink>
        <a:srgbClr val="45D6ED"/>
      </a:hlink>
      <a:folHlink>
        <a:srgbClr val="EAEAEA"/>
      </a:folHlink>
    </a:clrScheme>
    <a:fontScheme name="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1">
        <a:dk1>
          <a:srgbClr val="4D4D4D"/>
        </a:dk1>
        <a:lt1>
          <a:srgbClr val="FFFFFF"/>
        </a:lt1>
        <a:dk2>
          <a:srgbClr val="4D4D4D"/>
        </a:dk2>
        <a:lt2>
          <a:srgbClr val="0099FF"/>
        </a:lt2>
        <a:accent1>
          <a:srgbClr val="003399"/>
        </a:accent1>
        <a:accent2>
          <a:srgbClr val="CCECFF"/>
        </a:accent2>
        <a:accent3>
          <a:srgbClr val="FFFFFF"/>
        </a:accent3>
        <a:accent4>
          <a:srgbClr val="404040"/>
        </a:accent4>
        <a:accent5>
          <a:srgbClr val="AAADCA"/>
        </a:accent5>
        <a:accent6>
          <a:srgbClr val="B9D6E7"/>
        </a:accent6>
        <a:hlink>
          <a:srgbClr val="6699FF"/>
        </a:hlink>
        <a:folHlink>
          <a:srgbClr val="EAEAEA"/>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4D4D4D"/>
        </a:dk2>
        <a:lt2>
          <a:srgbClr val="2057D6"/>
        </a:lt2>
        <a:accent1>
          <a:srgbClr val="3D99F0"/>
        </a:accent1>
        <a:accent2>
          <a:srgbClr val="1280E4"/>
        </a:accent2>
        <a:accent3>
          <a:srgbClr val="FFFFFF"/>
        </a:accent3>
        <a:accent4>
          <a:srgbClr val="404040"/>
        </a:accent4>
        <a:accent5>
          <a:srgbClr val="AFCAF6"/>
        </a:accent5>
        <a:accent6>
          <a:srgbClr val="0F73CF"/>
        </a:accent6>
        <a:hlink>
          <a:srgbClr val="58AEF3"/>
        </a:hlink>
        <a:folHlink>
          <a:srgbClr val="EAEAEA"/>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4D4D4D"/>
        </a:dk2>
        <a:lt2>
          <a:srgbClr val="2057D6"/>
        </a:lt2>
        <a:accent1>
          <a:srgbClr val="407131"/>
        </a:accent1>
        <a:accent2>
          <a:srgbClr val="1280E4"/>
        </a:accent2>
        <a:accent3>
          <a:srgbClr val="FFFFFF"/>
        </a:accent3>
        <a:accent4>
          <a:srgbClr val="404040"/>
        </a:accent4>
        <a:accent5>
          <a:srgbClr val="AFBBAD"/>
        </a:accent5>
        <a:accent6>
          <a:srgbClr val="0F73CF"/>
        </a:accent6>
        <a:hlink>
          <a:srgbClr val="58AEF3"/>
        </a:hlink>
        <a:folHlink>
          <a:srgbClr val="EAEAEA"/>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4D4D4D"/>
        </a:dk2>
        <a:lt2>
          <a:srgbClr val="1F66BD"/>
        </a:lt2>
        <a:accent1>
          <a:srgbClr val="59B2F4"/>
        </a:accent1>
        <a:accent2>
          <a:srgbClr val="BDD4EA"/>
        </a:accent2>
        <a:accent3>
          <a:srgbClr val="FFFFFF"/>
        </a:accent3>
        <a:accent4>
          <a:srgbClr val="404040"/>
        </a:accent4>
        <a:accent5>
          <a:srgbClr val="B5D5F8"/>
        </a:accent5>
        <a:accent6>
          <a:srgbClr val="ABC0D4"/>
        </a:accent6>
        <a:hlink>
          <a:srgbClr val="C8B9AE"/>
        </a:hlink>
        <a:folHlink>
          <a:srgbClr val="EAEAEA"/>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4D4D4D"/>
        </a:dk2>
        <a:lt2>
          <a:srgbClr val="012495"/>
        </a:lt2>
        <a:accent1>
          <a:srgbClr val="174EB1"/>
        </a:accent1>
        <a:accent2>
          <a:srgbClr val="C8CAB5"/>
        </a:accent2>
        <a:accent3>
          <a:srgbClr val="FFFFFF"/>
        </a:accent3>
        <a:accent4>
          <a:srgbClr val="404040"/>
        </a:accent4>
        <a:accent5>
          <a:srgbClr val="ABB2D5"/>
        </a:accent5>
        <a:accent6>
          <a:srgbClr val="B5B7A4"/>
        </a:accent6>
        <a:hlink>
          <a:srgbClr val="2A74CE"/>
        </a:hlink>
        <a:folHlink>
          <a:srgbClr val="EAEAEA"/>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4D4D4D"/>
        </a:dk2>
        <a:lt2>
          <a:srgbClr val="002073"/>
        </a:lt2>
        <a:accent1>
          <a:srgbClr val="005DBC"/>
        </a:accent1>
        <a:accent2>
          <a:srgbClr val="0086DA"/>
        </a:accent2>
        <a:accent3>
          <a:srgbClr val="FFFFFF"/>
        </a:accent3>
        <a:accent4>
          <a:srgbClr val="404040"/>
        </a:accent4>
        <a:accent5>
          <a:srgbClr val="AAB6DA"/>
        </a:accent5>
        <a:accent6>
          <a:srgbClr val="0079C5"/>
        </a:accent6>
        <a:hlink>
          <a:srgbClr val="003795"/>
        </a:hlink>
        <a:folHlink>
          <a:srgbClr val="EAEAEA"/>
        </a:folHlink>
      </a:clrScheme>
      <a:clrMap bg1="lt1" tx1="dk1" bg2="lt2" tx2="dk2" accent1="accent1" accent2="accent2" accent3="accent3" accent4="accent4" accent5="accent5" accent6="accent6" hlink="hlink" folHlink="folHlink"/>
    </a:extraClrScheme>
    <a:extraClrScheme>
      <a:clrScheme name="template 7">
        <a:dk1>
          <a:srgbClr val="4D4D4D"/>
        </a:dk1>
        <a:lt1>
          <a:srgbClr val="FFFFFF"/>
        </a:lt1>
        <a:dk2>
          <a:srgbClr val="4D4D4D"/>
        </a:dk2>
        <a:lt2>
          <a:srgbClr val="001B61"/>
        </a:lt2>
        <a:accent1>
          <a:srgbClr val="3B4960"/>
        </a:accent1>
        <a:accent2>
          <a:srgbClr val="5096C8"/>
        </a:accent2>
        <a:accent3>
          <a:srgbClr val="FFFFFF"/>
        </a:accent3>
        <a:accent4>
          <a:srgbClr val="404040"/>
        </a:accent4>
        <a:accent5>
          <a:srgbClr val="AFB1B6"/>
        </a:accent5>
        <a:accent6>
          <a:srgbClr val="4887B5"/>
        </a:accent6>
        <a:hlink>
          <a:srgbClr val="0C5FA8"/>
        </a:hlink>
        <a:folHlink>
          <a:srgbClr val="EAEAEA"/>
        </a:folHlink>
      </a:clrScheme>
      <a:clrMap bg1="lt1" tx1="dk1" bg2="lt2" tx2="dk2" accent1="accent1" accent2="accent2" accent3="accent3" accent4="accent4" accent5="accent5" accent6="accent6" hlink="hlink" folHlink="folHlink"/>
    </a:extraClrScheme>
    <a:extraClrScheme>
      <a:clrScheme name="template 8">
        <a:dk1>
          <a:srgbClr val="4D4D4D"/>
        </a:dk1>
        <a:lt1>
          <a:srgbClr val="FFFFFF"/>
        </a:lt1>
        <a:dk2>
          <a:srgbClr val="4D4D4D"/>
        </a:dk2>
        <a:lt2>
          <a:srgbClr val="00519E"/>
        </a:lt2>
        <a:accent1>
          <a:srgbClr val="037AB9"/>
        </a:accent1>
        <a:accent2>
          <a:srgbClr val="019ACD"/>
        </a:accent2>
        <a:accent3>
          <a:srgbClr val="FFFFFF"/>
        </a:accent3>
        <a:accent4>
          <a:srgbClr val="404040"/>
        </a:accent4>
        <a:accent5>
          <a:srgbClr val="AABED9"/>
        </a:accent5>
        <a:accent6>
          <a:srgbClr val="018BBA"/>
        </a:accent6>
        <a:hlink>
          <a:srgbClr val="B0A6C9"/>
        </a:hlink>
        <a:folHlink>
          <a:srgbClr val="EAEAEA"/>
        </a:folHlink>
      </a:clrScheme>
      <a:clrMap bg1="lt1" tx1="dk1" bg2="lt2" tx2="dk2" accent1="accent1" accent2="accent2" accent3="accent3" accent4="accent4" accent5="accent5" accent6="accent6" hlink="hlink" folHlink="folHlink"/>
    </a:extraClrScheme>
    <a:extraClrScheme>
      <a:clrScheme name="template 9">
        <a:dk1>
          <a:srgbClr val="4D4D4D"/>
        </a:dk1>
        <a:lt1>
          <a:srgbClr val="FFFFFF"/>
        </a:lt1>
        <a:dk2>
          <a:srgbClr val="4D4D4D"/>
        </a:dk2>
        <a:lt2>
          <a:srgbClr val="0A3384"/>
        </a:lt2>
        <a:accent1>
          <a:srgbClr val="3075D1"/>
        </a:accent1>
        <a:accent2>
          <a:srgbClr val="63B1FF"/>
        </a:accent2>
        <a:accent3>
          <a:srgbClr val="FFFFFF"/>
        </a:accent3>
        <a:accent4>
          <a:srgbClr val="404040"/>
        </a:accent4>
        <a:accent5>
          <a:srgbClr val="ADBDE5"/>
        </a:accent5>
        <a:accent6>
          <a:srgbClr val="59A0E7"/>
        </a:accent6>
        <a:hlink>
          <a:srgbClr val="4390ED"/>
        </a:hlink>
        <a:folHlink>
          <a:srgbClr val="EAEAEA"/>
        </a:folHlink>
      </a:clrScheme>
      <a:clrMap bg1="lt1" tx1="dk1" bg2="lt2" tx2="dk2" accent1="accent1" accent2="accent2" accent3="accent3" accent4="accent4" accent5="accent5" accent6="accent6" hlink="hlink" folHlink="folHlink"/>
    </a:extraClrScheme>
    <a:extraClrScheme>
      <a:clrScheme name="template 10">
        <a:dk1>
          <a:srgbClr val="4D4D4D"/>
        </a:dk1>
        <a:lt1>
          <a:srgbClr val="FFFFFF"/>
        </a:lt1>
        <a:dk2>
          <a:srgbClr val="4D4D4D"/>
        </a:dk2>
        <a:lt2>
          <a:srgbClr val="052B4D"/>
        </a:lt2>
        <a:accent1>
          <a:srgbClr val="3D88B1"/>
        </a:accent1>
        <a:accent2>
          <a:srgbClr val="2083C1"/>
        </a:accent2>
        <a:accent3>
          <a:srgbClr val="FFFFFF"/>
        </a:accent3>
        <a:accent4>
          <a:srgbClr val="404040"/>
        </a:accent4>
        <a:accent5>
          <a:srgbClr val="AFC3D5"/>
        </a:accent5>
        <a:accent6>
          <a:srgbClr val="1C76AF"/>
        </a:accent6>
        <a:hlink>
          <a:srgbClr val="45D6E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31490</TotalTime>
  <Words>1719</Words>
  <Application>Microsoft Office PowerPoint</Application>
  <PresentationFormat>On-screen Show (4:3)</PresentationFormat>
  <Paragraphs>237</Paragraphs>
  <Slides>57</Slides>
  <Notes>1</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template</vt:lpstr>
      <vt:lpstr>The Evolution of Brain Based Therapy.</vt:lpstr>
      <vt:lpstr>BRAINCORE IS A UNIQUE NEUROFEEDBACK SYSTEM</vt:lpstr>
      <vt:lpstr>WHAT IS NEUROFEEDBACK</vt:lpstr>
      <vt:lpstr>Neurofeedback is like learning to ride a bike</vt:lpstr>
      <vt:lpstr>PowerPoint Presentation</vt:lpstr>
      <vt:lpstr>PowerPoint Presentation</vt:lpstr>
      <vt:lpstr>PowerPoint Presentation</vt:lpstr>
      <vt:lpstr>THE RESEARCH</vt:lpstr>
      <vt:lpstr>THE STERMAN STUDIES</vt:lpstr>
      <vt:lpstr>BARRY STERMAN</vt:lpstr>
      <vt:lpstr>THE STERMAN STUDIES</vt:lpstr>
      <vt:lpstr>THE STERMAN STUDIES</vt:lpstr>
      <vt:lpstr>THE STERMAN STUDIES</vt:lpstr>
      <vt:lpstr>PowerPoint Presentation</vt:lpstr>
      <vt:lpstr>THE STERMAN STUDIES</vt:lpstr>
      <vt:lpstr>THE STERMAN STUDIES</vt:lpstr>
      <vt:lpstr>THE STERMAN STUDIES (1965-1967)</vt:lpstr>
      <vt:lpstr>THE STERMAN STUDIES (1965-1967)</vt:lpstr>
      <vt:lpstr>THE STERMAN STUDIES (1965-1967)</vt:lpstr>
      <vt:lpstr>THE STERMAN STUDIES (1965-1967)</vt:lpstr>
      <vt:lpstr>Joel Lubar</vt:lpstr>
      <vt:lpstr>BRAINWAVES A Window to the Brain</vt:lpstr>
      <vt:lpstr>BRAIN WAVES</vt:lpstr>
      <vt:lpstr>Electroencephalograph</vt:lpstr>
      <vt:lpstr>BRAINWAVES</vt:lpstr>
      <vt:lpstr>BRAINWAVES AND MENTAL STATES</vt:lpstr>
      <vt:lpstr>DELTA WAVES</vt:lpstr>
      <vt:lpstr>THETA WAVES</vt:lpstr>
      <vt:lpstr>THETA WAVES</vt:lpstr>
      <vt:lpstr>ALPHA WAVES</vt:lpstr>
      <vt:lpstr>ALPHA WAVES</vt:lpstr>
      <vt:lpstr>SENSORIMOTOR RHYTHM  (SMR)</vt:lpstr>
      <vt:lpstr>SENSORIMOTOR RHYTHM  (SMR)</vt:lpstr>
      <vt:lpstr>BETA WAVES</vt:lpstr>
      <vt:lpstr>BETA WAVES</vt:lpstr>
      <vt:lpstr>SUMMARY OF BRAIN WAVES AND MENTAL STATES</vt:lpstr>
      <vt:lpstr>NEUROLOGICAL DYSREGULATION</vt:lpstr>
      <vt:lpstr>NEUROLOGICAL DYSREGULATION</vt:lpstr>
      <vt:lpstr>NEUROLOGICAL DYSREGULATION</vt:lpstr>
      <vt:lpstr>DYSREGULATED PATTERNS AND ASSOCIATED CONDITIONS</vt:lpstr>
      <vt:lpstr>CONDITIONS RELATED TO DYSREGULATED PATTERNS</vt:lpstr>
      <vt:lpstr>ADHD</vt:lpstr>
      <vt:lpstr>ADHD</vt:lpstr>
      <vt:lpstr>MIGRAINE / TENSION HEADACHES</vt:lpstr>
      <vt:lpstr>MIGRAINE / TENSION HEADACHES</vt:lpstr>
      <vt:lpstr>INSOMNIA</vt:lpstr>
      <vt:lpstr>INSOMNIA</vt:lpstr>
      <vt:lpstr>CHRONIC PAIN AND FIBROMYALGIA</vt:lpstr>
      <vt:lpstr>CHRONIC PAIN AND FIBROMYALGIA</vt:lpstr>
      <vt:lpstr>OTHER CONDITIONS RELATED TO DYSREGULATED PATTERNS</vt:lpstr>
      <vt:lpstr>OTHER CONDITIONS RELATED TO DYSREGULATED PATTERNS</vt:lpstr>
      <vt:lpstr>POSSIBLE CAUSES OF DYSREGULATED PATTERNS</vt:lpstr>
      <vt:lpstr>BRAINCORE THERAPY</vt:lpstr>
      <vt:lpstr>THE BRAINCORE TRAINING SESSIONS</vt:lpstr>
      <vt:lpstr>PowerPoint Presentation</vt:lpstr>
      <vt:lpstr>TESTIMONIALS</vt:lpstr>
      <vt:lpstr>A SPECIAL GIFT FOR ATTENDING</vt:lpstr>
    </vt:vector>
  </TitlesOfParts>
  <Company>Advanced Healthcare Solutions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Guy Annunziata</dc:creator>
  <cp:lastModifiedBy>Dr.Guy</cp:lastModifiedBy>
  <cp:revision>2207</cp:revision>
  <cp:lastPrinted>2011-01-18T21:27:53Z</cp:lastPrinted>
  <dcterms:created xsi:type="dcterms:W3CDTF">2009-11-19T20:28:45Z</dcterms:created>
  <dcterms:modified xsi:type="dcterms:W3CDTF">2011-04-29T14:40:06Z</dcterms:modified>
</cp:coreProperties>
</file>